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4" r:id="rId1"/>
  </p:sldMasterIdLst>
  <p:notesMasterIdLst>
    <p:notesMasterId r:id="rId18"/>
  </p:notesMasterIdLst>
  <p:sldIdLst>
    <p:sldId id="256" r:id="rId2"/>
    <p:sldId id="257" r:id="rId3"/>
    <p:sldId id="258" r:id="rId4"/>
    <p:sldId id="260" r:id="rId5"/>
    <p:sldId id="261" r:id="rId6"/>
    <p:sldId id="262" r:id="rId7"/>
    <p:sldId id="263" r:id="rId8"/>
    <p:sldId id="269" r:id="rId9"/>
    <p:sldId id="264" r:id="rId10"/>
    <p:sldId id="267" r:id="rId11"/>
    <p:sldId id="270" r:id="rId12"/>
    <p:sldId id="272" r:id="rId13"/>
    <p:sldId id="273" r:id="rId14"/>
    <p:sldId id="268" r:id="rId15"/>
    <p:sldId id="266" r:id="rId16"/>
    <p:sldId id="271" r:id="rId1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2AC00"/>
    <a:srgbClr val="F2B800"/>
    <a:srgbClr val="CC3300"/>
    <a:srgbClr val="FFFFFF"/>
    <a:srgbClr val="00FF00"/>
    <a:srgbClr val="FF0000"/>
    <a:srgbClr val="FEF808"/>
    <a:srgbClr val="46BA9E"/>
    <a:srgbClr val="0EF2E7"/>
    <a:srgbClr val="1EE29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7" d="100"/>
          <a:sy n="67" d="100"/>
        </p:scale>
        <p:origin x="834" y="9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2C8EA9B-D4DE-417B-8A77-264F922A26E8}" type="datetimeFigureOut">
              <a:rPr kumimoji="1" lang="ja-JP" altLang="en-US" smtClean="0"/>
              <a:t>2025/4/19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5D5DA82-8BA9-4A2F-8A9D-76A8E873FFB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8437139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Title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962399" y="1964267"/>
            <a:ext cx="7197726" cy="2421464"/>
          </a:xfrm>
        </p:spPr>
        <p:txBody>
          <a:bodyPr anchor="b">
            <a:normAutofit/>
          </a:bodyPr>
          <a:lstStyle>
            <a:lvl1pPr algn="r">
              <a:defRPr sz="4800">
                <a:effectLst/>
              </a:defRPr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962399" y="4385732"/>
            <a:ext cx="7197726" cy="1405467"/>
          </a:xfrm>
        </p:spPr>
        <p:txBody>
          <a:bodyPr anchor="t">
            <a:normAutofit/>
          </a:bodyPr>
          <a:lstStyle>
            <a:lvl1pPr marL="0" indent="0" algn="r">
              <a:buNone/>
              <a:defRPr sz="1800" cap="all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932558" y="5870575"/>
            <a:ext cx="1600200" cy="377825"/>
          </a:xfrm>
        </p:spPr>
        <p:txBody>
          <a:bodyPr/>
          <a:lstStyle/>
          <a:p>
            <a:fld id="{13D53118-B3A9-461B-A1AB-C21F87D1D029}" type="datetimeFigureOut">
              <a:rPr kumimoji="1" lang="ja-JP" altLang="en-US" smtClean="0"/>
              <a:t>2025/4/19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962399" y="5870575"/>
            <a:ext cx="4893958" cy="377825"/>
          </a:xfrm>
        </p:spPr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608958" y="5870575"/>
            <a:ext cx="551167" cy="377825"/>
          </a:xfrm>
        </p:spPr>
        <p:txBody>
          <a:bodyPr/>
          <a:lstStyle/>
          <a:p>
            <a:fld id="{33FEA3AE-4868-4FC4-B6AC-589AD747618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8323290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パノラマ写真 (キャプション付き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732865"/>
            <a:ext cx="1013142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371600" y="932112"/>
            <a:ext cx="8759827" cy="3164976"/>
          </a:xfrm>
          <a:prstGeom prst="roundRect">
            <a:avLst>
              <a:gd name="adj" fmla="val 4380"/>
            </a:avLst>
          </a:prstGeom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5299603"/>
            <a:ext cx="10131427" cy="49371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D53118-B3A9-461B-A1AB-C21F87D1D029}" type="datetimeFigureOut">
              <a:rPr kumimoji="1" lang="ja-JP" altLang="en-US" smtClean="0"/>
              <a:t>2025/4/19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FEA3AE-4868-4FC4-B6AC-589AD747618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454927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タイトルとキャプショ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09601"/>
            <a:ext cx="10131427" cy="3124199"/>
          </a:xfrm>
        </p:spPr>
        <p:txBody>
          <a:bodyPr anchor="ctr">
            <a:normAutofit/>
          </a:bodyPr>
          <a:lstStyle>
            <a:lvl1pPr algn="l">
              <a:defRPr sz="3200" b="0" cap="none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10131428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D53118-B3A9-461B-A1AB-C21F87D1D029}" type="datetimeFigureOut">
              <a:rPr kumimoji="1" lang="ja-JP" altLang="en-US" smtClean="0"/>
              <a:t>2025/4/19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FEA3AE-4868-4FC4-B6AC-589AD747618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4011093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引用 (キャプション付き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10237867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88275" y="82333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2267" y="609601"/>
            <a:ext cx="9550399" cy="2743199"/>
          </a:xfrm>
        </p:spPr>
        <p:txBody>
          <a:bodyPr anchor="ctr">
            <a:normAutofit/>
          </a:bodyPr>
          <a:lstStyle>
            <a:lvl1pPr algn="l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097875" y="3352800"/>
            <a:ext cx="9339184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7465" y="4343400"/>
            <a:ext cx="10152367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D53118-B3A9-461B-A1AB-C21F87D1D029}" type="datetimeFigureOut">
              <a:rPr kumimoji="1" lang="ja-JP" altLang="en-US" smtClean="0"/>
              <a:t>2025/4/19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FEA3AE-4868-4FC4-B6AC-589AD747618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48259123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名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2" y="3308581"/>
            <a:ext cx="10131425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4777381"/>
            <a:ext cx="10131426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D53118-B3A9-461B-A1AB-C21F87D1D029}" type="datetimeFigureOut">
              <a:rPr kumimoji="1" lang="ja-JP" altLang="en-US" smtClean="0"/>
              <a:t>2025/4/19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FEA3AE-4868-4FC4-B6AC-589AD747618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86680168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引用付きの名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10237867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88275" y="82333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xfrm>
            <a:off x="992267" y="609601"/>
            <a:ext cx="9550399" cy="2743199"/>
          </a:xfrm>
        </p:spPr>
        <p:txBody>
          <a:bodyPr anchor="ctr">
            <a:normAutofit/>
          </a:bodyPr>
          <a:lstStyle>
            <a:lvl1pPr algn="l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5800" y="3886200"/>
            <a:ext cx="10135436" cy="8890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ja-JP" altLang="en-US"/>
              <a:t>マスター テキストの書式設定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799" y="4775200"/>
            <a:ext cx="10135436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D53118-B3A9-461B-A1AB-C21F87D1D029}" type="datetimeFigureOut">
              <a:rPr kumimoji="1" lang="ja-JP" altLang="en-US" smtClean="0"/>
              <a:t>2025/4/19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FEA3AE-4868-4FC4-B6AC-589AD747618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15234945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真または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09601"/>
            <a:ext cx="10131427" cy="2743199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5801" y="3505200"/>
            <a:ext cx="10131428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ja-JP" altLang="en-US"/>
              <a:t>マスター テキストの書式設定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10131428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D53118-B3A9-461B-A1AB-C21F87D1D029}" type="datetimeFigureOut">
              <a:rPr kumimoji="1" lang="ja-JP" altLang="en-US" smtClean="0"/>
              <a:t>2025/4/19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FEA3AE-4868-4FC4-B6AC-589AD747618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52572938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D53118-B3A9-461B-A1AB-C21F87D1D029}" type="datetimeFigureOut">
              <a:rPr kumimoji="1" lang="ja-JP" altLang="en-US" smtClean="0"/>
              <a:t>2025/4/19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FEA3AE-4868-4FC4-B6AC-589AD747618D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685801" y="609600"/>
            <a:ext cx="10131425" cy="1456267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378027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58675" y="609599"/>
            <a:ext cx="2158552" cy="5181601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7832116" cy="5181600"/>
          </a:xfrm>
        </p:spPr>
        <p:txBody>
          <a:bodyPr vert="eaVert" anchor="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D53118-B3A9-461B-A1AB-C21F87D1D029}" type="datetimeFigureOut">
              <a:rPr kumimoji="1" lang="ja-JP" altLang="en-US" smtClean="0"/>
              <a:t>2025/4/19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FEA3AE-4868-4FC4-B6AC-589AD747618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7574078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D53118-B3A9-461B-A1AB-C21F87D1D029}" type="datetimeFigureOut">
              <a:rPr kumimoji="1" lang="ja-JP" altLang="en-US" smtClean="0"/>
              <a:t>2025/4/19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FEA3AE-4868-4FC4-B6AC-589AD747618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6260278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308581"/>
            <a:ext cx="10131427" cy="1468800"/>
          </a:xfrm>
        </p:spPr>
        <p:txBody>
          <a:bodyPr anchor="b"/>
          <a:lstStyle>
            <a:lvl1pPr algn="l">
              <a:defRPr sz="4000" b="0" cap="all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799" y="4777381"/>
            <a:ext cx="1013142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 cap="all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D53118-B3A9-461B-A1AB-C21F87D1D029}" type="datetimeFigureOut">
              <a:rPr kumimoji="1" lang="ja-JP" altLang="en-US" smtClean="0"/>
              <a:t>2025/4/19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FEA3AE-4868-4FC4-B6AC-589AD747618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5024769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2" y="2142067"/>
            <a:ext cx="4995334" cy="3649134"/>
          </a:xfrm>
        </p:spPr>
        <p:txBody>
          <a:bodyPr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21895" y="2142067"/>
            <a:ext cx="4995332" cy="3649133"/>
          </a:xfrm>
        </p:spPr>
        <p:txBody>
          <a:bodyPr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D53118-B3A9-461B-A1AB-C21F87D1D029}" type="datetimeFigureOut">
              <a:rPr kumimoji="1" lang="ja-JP" altLang="en-US" smtClean="0"/>
              <a:t>2025/4/19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FEA3AE-4868-4FC4-B6AC-589AD747618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1013120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3670" y="2218267"/>
            <a:ext cx="470905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1" y="2870201"/>
            <a:ext cx="4996923" cy="2920998"/>
          </a:xfrm>
        </p:spPr>
        <p:txBody>
          <a:bodyPr anchor="t"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96003" y="2226734"/>
            <a:ext cx="4722813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23483" y="2870201"/>
            <a:ext cx="4995334" cy="2920998"/>
          </a:xfrm>
        </p:spPr>
        <p:txBody>
          <a:bodyPr anchor="t"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D53118-B3A9-461B-A1AB-C21F87D1D029}" type="datetimeFigureOut">
              <a:rPr kumimoji="1" lang="ja-JP" altLang="en-US" smtClean="0"/>
              <a:t>2025/4/19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FEA3AE-4868-4FC4-B6AC-589AD747618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177597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D53118-B3A9-461B-A1AB-C21F87D1D029}" type="datetimeFigureOut">
              <a:rPr kumimoji="1" lang="ja-JP" altLang="en-US" smtClean="0"/>
              <a:t>2025/4/19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FEA3AE-4868-4FC4-B6AC-589AD747618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5290219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D53118-B3A9-461B-A1AB-C21F87D1D029}" type="datetimeFigureOut">
              <a:rPr kumimoji="1" lang="ja-JP" altLang="en-US" smtClean="0"/>
              <a:t>2025/4/19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FEA3AE-4868-4FC4-B6AC-589AD747618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1828990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074333"/>
            <a:ext cx="3680885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48201" y="609601"/>
            <a:ext cx="6169026" cy="5181600"/>
          </a:xfrm>
        </p:spPr>
        <p:txBody>
          <a:bodyPr anchor="ctr"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445933"/>
            <a:ext cx="3680885" cy="1828800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D53118-B3A9-461B-A1AB-C21F87D1D029}" type="datetimeFigureOut">
              <a:rPr kumimoji="1" lang="ja-JP" altLang="en-US" smtClean="0"/>
              <a:t>2025/4/19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FEA3AE-4868-4FC4-B6AC-589AD747618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6374617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600200"/>
            <a:ext cx="6164653" cy="13716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536253" y="914400"/>
            <a:ext cx="3280974" cy="4572000"/>
          </a:xfrm>
          <a:prstGeom prst="roundRect">
            <a:avLst>
              <a:gd name="adj" fmla="val 4280"/>
            </a:avLst>
          </a:prstGeom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2971800"/>
            <a:ext cx="6164653" cy="1828800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D53118-B3A9-461B-A1AB-C21F87D1D029}" type="datetimeFigureOut">
              <a:rPr kumimoji="1" lang="ja-JP" altLang="en-US" smtClean="0"/>
              <a:t>2025/4/19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FEA3AE-4868-4FC4-B6AC-589AD747618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39577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1" y="609600"/>
            <a:ext cx="10131425" cy="14562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2142067"/>
            <a:ext cx="10131425" cy="364913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89660" y="5870575"/>
            <a:ext cx="1600200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13D53118-B3A9-461B-A1AB-C21F87D1D029}" type="datetimeFigureOut">
              <a:rPr kumimoji="1" lang="ja-JP" altLang="en-US" smtClean="0"/>
              <a:t>2025/4/19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5870575"/>
            <a:ext cx="7827659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66060" y="5870575"/>
            <a:ext cx="551167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33FEA3AE-4868-4FC4-B6AC-589AD747618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18791885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  <p:sldLayoutId id="2147483756" r:id="rId12"/>
    <p:sldLayoutId id="2147483757" r:id="rId13"/>
    <p:sldLayoutId id="2147483758" r:id="rId14"/>
    <p:sldLayoutId id="2147483759" r:id="rId15"/>
    <p:sldLayoutId id="2147483760" r:id="rId16"/>
    <p:sldLayoutId id="2147483761" r:id="rId17"/>
  </p:sldLayoutIdLst>
  <p:txStyles>
    <p:titleStyle>
      <a:lvl1pPr algn="l" defTabSz="457200" rtl="0" eaLnBrk="1" latinLnBrk="0" hangingPunct="1">
        <a:spcBef>
          <a:spcPct val="0"/>
        </a:spcBef>
        <a:buNone/>
        <a:defRPr kumimoji="1"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 kumimoji="1">
          <a:solidFill>
            <a:schemeClr val="tx2"/>
          </a:solidFill>
        </a:defRPr>
      </a:lvl2pPr>
      <a:lvl3pPr eaLnBrk="1" hangingPunct="1">
        <a:defRPr kumimoji="1">
          <a:solidFill>
            <a:schemeClr val="tx2"/>
          </a:solidFill>
        </a:defRPr>
      </a:lvl3pPr>
      <a:lvl4pPr eaLnBrk="1" hangingPunct="1">
        <a:defRPr kumimoji="1">
          <a:solidFill>
            <a:schemeClr val="tx2"/>
          </a:solidFill>
        </a:defRPr>
      </a:lvl4pPr>
      <a:lvl5pPr eaLnBrk="1" hangingPunct="1">
        <a:defRPr kumimoji="1">
          <a:solidFill>
            <a:schemeClr val="tx2"/>
          </a:solidFill>
        </a:defRPr>
      </a:lvl5pPr>
      <a:lvl6pPr eaLnBrk="1" hangingPunct="1">
        <a:defRPr kumimoji="1">
          <a:solidFill>
            <a:schemeClr val="tx2"/>
          </a:solidFill>
        </a:defRPr>
      </a:lvl6pPr>
      <a:lvl7pPr eaLnBrk="1" hangingPunct="1">
        <a:defRPr kumimoji="1">
          <a:solidFill>
            <a:schemeClr val="tx2"/>
          </a:solidFill>
        </a:defRPr>
      </a:lvl7pPr>
      <a:lvl8pPr eaLnBrk="1" hangingPunct="1">
        <a:defRPr kumimoji="1">
          <a:solidFill>
            <a:schemeClr val="tx2"/>
          </a:solidFill>
        </a:defRPr>
      </a:lvl8pPr>
      <a:lvl9pPr eaLnBrk="1" hangingPunct="1">
        <a:defRPr kumimoji="1"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kumimoji="1" sz="18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kumimoji="1" sz="16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kumimoji="1"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kumimoji="1"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kumimoji="1"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kumimoji="1"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kumimoji="1"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kumimoji="1"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kumimoji="1"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3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6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6BA9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EC08F774-8C6C-BE40-29F8-C6B270D91C6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991544" y="719504"/>
            <a:ext cx="8925918" cy="3069536"/>
          </a:xfrm>
        </p:spPr>
        <p:txBody>
          <a:bodyPr>
            <a:normAutofit fontScale="90000"/>
          </a:bodyPr>
          <a:lstStyle/>
          <a:p>
            <a:pPr algn="ctr"/>
            <a:br>
              <a:rPr kumimoji="1" lang="en-US" altLang="ja-JP" dirty="0"/>
            </a:br>
            <a:br>
              <a:rPr kumimoji="1" lang="en-US" altLang="ja-JP" dirty="0"/>
            </a:br>
            <a:br>
              <a:rPr lang="en-US" altLang="ja-JP" dirty="0"/>
            </a:br>
            <a:r>
              <a:rPr lang="ja-JP" altLang="en-US" sz="15300" dirty="0">
                <a:solidFill>
                  <a:schemeClr val="bg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それ採用</a:t>
            </a:r>
            <a:r>
              <a:rPr lang="ja-JP" altLang="en-US" sz="15300" dirty="0">
                <a:solidFill>
                  <a:schemeClr val="bg1"/>
                </a:solidFill>
              </a:rPr>
              <a:t>！</a:t>
            </a:r>
            <a:br>
              <a:rPr kumimoji="1" lang="en-US" altLang="ja-JP" sz="15300" dirty="0">
                <a:solidFill>
                  <a:schemeClr val="bg1"/>
                </a:solidFill>
              </a:rPr>
            </a:br>
            <a:endParaRPr kumimoji="1" lang="ja-JP" altLang="en-US" dirty="0">
              <a:solidFill>
                <a:schemeClr val="bg1"/>
              </a:solidFill>
            </a:endParaRPr>
          </a:p>
        </p:txBody>
      </p:sp>
      <p:sp>
        <p:nvSpPr>
          <p:cNvPr id="3" name="字幕 2">
            <a:extLst>
              <a:ext uri="{FF2B5EF4-FFF2-40B4-BE49-F238E27FC236}">
                <a16:creationId xmlns:a16="http://schemas.microsoft.com/office/drawing/2014/main" id="{8D9386E8-17F5-FAB7-D05B-C28C6A11B2F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960096" y="3789040"/>
            <a:ext cx="3525318" cy="1405467"/>
          </a:xfrm>
        </p:spPr>
        <p:txBody>
          <a:bodyPr>
            <a:normAutofit/>
          </a:bodyPr>
          <a:lstStyle/>
          <a:p>
            <a:pPr algn="ctr"/>
            <a:r>
              <a:rPr kumimoji="1" lang="ja-JP" altLang="en-US" sz="3600" dirty="0">
                <a:solidFill>
                  <a:schemeClr val="bg1"/>
                </a:solidFill>
              </a:rPr>
              <a:t>成形工程</a:t>
            </a:r>
            <a:endParaRPr kumimoji="1" lang="en-US" altLang="ja-JP" sz="3600" dirty="0">
              <a:solidFill>
                <a:schemeClr val="bg1"/>
              </a:solidFill>
            </a:endParaRPr>
          </a:p>
          <a:p>
            <a:pPr algn="ctr"/>
            <a:r>
              <a:rPr lang="ja-JP" altLang="en-US" sz="3600" dirty="0">
                <a:solidFill>
                  <a:schemeClr val="bg1"/>
                </a:solidFill>
              </a:rPr>
              <a:t>　　　　　</a:t>
            </a:r>
            <a:r>
              <a:rPr lang="en-US" altLang="ja-JP" sz="3600" dirty="0">
                <a:solidFill>
                  <a:schemeClr val="bg1"/>
                </a:solidFill>
              </a:rPr>
              <a:t>TQM</a:t>
            </a:r>
            <a:r>
              <a:rPr lang="ja-JP" altLang="en-US" sz="3600" dirty="0">
                <a:solidFill>
                  <a:schemeClr val="bg1"/>
                </a:solidFill>
              </a:rPr>
              <a:t>活動</a:t>
            </a:r>
            <a:endParaRPr kumimoji="1" lang="ja-JP" altLang="en-US" sz="3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116831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6BA9E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729EA5C0-B32F-1D78-D9CD-8FC4E85D2F3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A5200F98-0212-25D0-2CD7-454DC274659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567608" y="-52169"/>
            <a:ext cx="6333630" cy="936104"/>
          </a:xfrm>
        </p:spPr>
        <p:txBody>
          <a:bodyPr>
            <a:normAutofit/>
          </a:bodyPr>
          <a:lstStyle/>
          <a:p>
            <a:pPr algn="ctr"/>
            <a:r>
              <a:rPr kumimoji="1" lang="ja-JP" altLang="en-US" dirty="0">
                <a:solidFill>
                  <a:schemeClr val="bg1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対策　実行</a:t>
            </a:r>
          </a:p>
        </p:txBody>
      </p:sp>
      <p:sp>
        <p:nvSpPr>
          <p:cNvPr id="8" name="字幕 2">
            <a:extLst>
              <a:ext uri="{FF2B5EF4-FFF2-40B4-BE49-F238E27FC236}">
                <a16:creationId xmlns:a16="http://schemas.microsoft.com/office/drawing/2014/main" id="{C87C6DC2-45B4-D6CF-8FD0-AE6477B23B9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79376" y="1556792"/>
            <a:ext cx="2844316" cy="648072"/>
          </a:xfrm>
        </p:spPr>
        <p:txBody>
          <a:bodyPr>
            <a:normAutofit fontScale="32500" lnSpcReduction="20000"/>
          </a:bodyPr>
          <a:lstStyle/>
          <a:p>
            <a:pPr algn="l"/>
            <a:endParaRPr lang="en-US" altLang="ja-JP" sz="3200" dirty="0">
              <a:solidFill>
                <a:schemeClr val="bg1"/>
              </a:solidFill>
            </a:endParaRPr>
          </a:p>
          <a:p>
            <a:pPr algn="l"/>
            <a:r>
              <a:rPr lang="ja-JP" altLang="en-US" sz="3200" dirty="0">
                <a:solidFill>
                  <a:schemeClr val="bg1"/>
                </a:solidFill>
              </a:rPr>
              <a:t>　　</a:t>
            </a:r>
            <a:endParaRPr lang="en-US" altLang="ja-JP" sz="3200" dirty="0">
              <a:solidFill>
                <a:schemeClr val="bg1"/>
              </a:solidFill>
            </a:endParaRPr>
          </a:p>
          <a:p>
            <a:pPr algn="l"/>
            <a:endParaRPr lang="en-US" altLang="ja-JP" sz="800" dirty="0">
              <a:solidFill>
                <a:schemeClr val="bg1"/>
              </a:solidFill>
            </a:endParaRPr>
          </a:p>
        </p:txBody>
      </p:sp>
      <p:pic>
        <p:nvPicPr>
          <p:cNvPr id="9" name="図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3472" y="1052736"/>
            <a:ext cx="9490894" cy="2808312"/>
          </a:xfrm>
          <a:prstGeom prst="rect">
            <a:avLst/>
          </a:prstGeom>
        </p:spPr>
      </p:pic>
      <p:pic>
        <p:nvPicPr>
          <p:cNvPr id="10" name="図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3490" y="3717032"/>
            <a:ext cx="3863870" cy="2897903"/>
          </a:xfrm>
          <a:prstGeom prst="rect">
            <a:avLst/>
          </a:prstGeom>
        </p:spPr>
      </p:pic>
      <p:cxnSp>
        <p:nvCxnSpPr>
          <p:cNvPr id="11" name="直線コネクタ 10"/>
          <p:cNvCxnSpPr/>
          <p:nvPr/>
        </p:nvCxnSpPr>
        <p:spPr>
          <a:xfrm>
            <a:off x="1703512" y="2204864"/>
            <a:ext cx="8856984" cy="0"/>
          </a:xfrm>
          <a:prstGeom prst="line">
            <a:avLst/>
          </a:prstGeom>
          <a:ln w="76200">
            <a:solidFill>
              <a:srgbClr val="CC33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直線コネクタ 11"/>
          <p:cNvCxnSpPr/>
          <p:nvPr/>
        </p:nvCxnSpPr>
        <p:spPr>
          <a:xfrm>
            <a:off x="1660427" y="3068960"/>
            <a:ext cx="8856984" cy="0"/>
          </a:xfrm>
          <a:prstGeom prst="line">
            <a:avLst/>
          </a:prstGeom>
          <a:ln w="76200">
            <a:solidFill>
              <a:srgbClr val="CC33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直線矢印コネクタ 13"/>
          <p:cNvCxnSpPr/>
          <p:nvPr/>
        </p:nvCxnSpPr>
        <p:spPr>
          <a:xfrm flipH="1">
            <a:off x="3791744" y="3068959"/>
            <a:ext cx="1872208" cy="960890"/>
          </a:xfrm>
          <a:prstGeom prst="straightConnector1">
            <a:avLst/>
          </a:prstGeom>
          <a:ln w="76200">
            <a:solidFill>
              <a:srgbClr val="CC33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角丸四角形 14"/>
          <p:cNvSpPr/>
          <p:nvPr/>
        </p:nvSpPr>
        <p:spPr>
          <a:xfrm>
            <a:off x="4799856" y="4029849"/>
            <a:ext cx="6408712" cy="2423487"/>
          </a:xfrm>
          <a:prstGeom prst="roundRect">
            <a:avLst/>
          </a:prstGeom>
          <a:solidFill>
            <a:schemeClr val="tx1"/>
          </a:solidFill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kumimoji="1" lang="ja-JP" altLang="en-US" sz="2000" b="1" dirty="0">
                <a:solidFill>
                  <a:sysClr val="windowText" lastClr="000000"/>
                </a:solidFill>
              </a:rPr>
              <a:t>下の網で材料が傷つくのを防ぐ為にダンボール</a:t>
            </a:r>
            <a:endParaRPr kumimoji="1" lang="en-US" altLang="ja-JP" sz="2000" b="1" dirty="0">
              <a:solidFill>
                <a:sysClr val="windowText" lastClr="000000"/>
              </a:solidFill>
            </a:endParaRPr>
          </a:p>
          <a:p>
            <a:r>
              <a:rPr kumimoji="1" lang="ja-JP" altLang="en-US" sz="2000" b="1" dirty="0">
                <a:solidFill>
                  <a:sysClr val="windowText" lastClr="000000"/>
                </a:solidFill>
              </a:rPr>
              <a:t>　　　　　　　　　　　　　　↓</a:t>
            </a:r>
            <a:endParaRPr kumimoji="1" lang="en-US" altLang="ja-JP" sz="2000" b="1" dirty="0">
              <a:solidFill>
                <a:sysClr val="windowText" lastClr="000000"/>
              </a:solidFill>
            </a:endParaRPr>
          </a:p>
          <a:p>
            <a:r>
              <a:rPr kumimoji="1" lang="ja-JP" altLang="en-US" sz="2000" b="1" dirty="0">
                <a:solidFill>
                  <a:sysClr val="windowText" lastClr="000000"/>
                </a:solidFill>
              </a:rPr>
              <a:t>鉄板に板を直接取り付け</a:t>
            </a:r>
            <a:endParaRPr kumimoji="1" lang="en-US" altLang="ja-JP" sz="2000" b="1" dirty="0">
              <a:solidFill>
                <a:sysClr val="windowText" lastClr="000000"/>
              </a:solidFill>
            </a:endParaRPr>
          </a:p>
          <a:p>
            <a:endParaRPr kumimoji="1" lang="en-US" altLang="ja-JP" sz="2000" b="1" dirty="0">
              <a:solidFill>
                <a:sysClr val="windowText" lastClr="000000"/>
              </a:solidFill>
            </a:endParaRPr>
          </a:p>
          <a:p>
            <a:r>
              <a:rPr kumimoji="1" lang="en-US" altLang="ja-JP" sz="2000" b="1" dirty="0">
                <a:solidFill>
                  <a:sysClr val="windowText" lastClr="000000"/>
                </a:solidFill>
              </a:rPr>
              <a:t>2</a:t>
            </a:r>
            <a:r>
              <a:rPr kumimoji="1" lang="ja-JP" altLang="en-US" sz="2000" b="1" dirty="0">
                <a:solidFill>
                  <a:sysClr val="windowText" lastClr="000000"/>
                </a:solidFill>
              </a:rPr>
              <a:t>炉も同じ仕様にする！</a:t>
            </a:r>
          </a:p>
        </p:txBody>
      </p:sp>
      <p:sp>
        <p:nvSpPr>
          <p:cNvPr id="16" name="正方形/長方形 15"/>
          <p:cNvSpPr/>
          <p:nvPr/>
        </p:nvSpPr>
        <p:spPr>
          <a:xfrm>
            <a:off x="4176163" y="1129765"/>
            <a:ext cx="3810888" cy="372433"/>
          </a:xfrm>
          <a:prstGeom prst="rect">
            <a:avLst/>
          </a:prstGeom>
          <a:solidFill>
            <a:schemeClr val="tx1"/>
          </a:solidFill>
          <a:ln w="57150">
            <a:solidFill>
              <a:srgbClr val="CC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2000" b="1" dirty="0">
                <a:solidFill>
                  <a:sysClr val="windowText" lastClr="000000"/>
                </a:solidFill>
              </a:rPr>
              <a:t>ダンボールを撤去したい！</a:t>
            </a:r>
          </a:p>
        </p:txBody>
      </p:sp>
    </p:spTree>
    <p:extLst>
      <p:ext uri="{BB962C8B-B14F-4D97-AF65-F5344CB8AC3E}">
        <p14:creationId xmlns:p14="http://schemas.microsoft.com/office/powerpoint/2010/main" val="3974857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6BA9E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EC5D68E9-79D0-F509-5AAE-77880CB11AB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FD85634B-8351-89E1-8807-E2D89A063CF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711624" y="20961"/>
            <a:ext cx="6333630" cy="936104"/>
          </a:xfrm>
        </p:spPr>
        <p:txBody>
          <a:bodyPr>
            <a:normAutofit/>
          </a:bodyPr>
          <a:lstStyle/>
          <a:p>
            <a:pPr algn="ctr"/>
            <a:r>
              <a:rPr kumimoji="1" lang="ja-JP" altLang="en-US" dirty="0">
                <a:solidFill>
                  <a:schemeClr val="bg1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対策　実行</a:t>
            </a:r>
          </a:p>
        </p:txBody>
      </p:sp>
      <p:sp>
        <p:nvSpPr>
          <p:cNvPr id="8" name="字幕 2">
            <a:extLst>
              <a:ext uri="{FF2B5EF4-FFF2-40B4-BE49-F238E27FC236}">
                <a16:creationId xmlns:a16="http://schemas.microsoft.com/office/drawing/2014/main" id="{26FDF902-1893-C764-7707-751031513B3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79376" y="1556792"/>
            <a:ext cx="2844316" cy="648072"/>
          </a:xfrm>
        </p:spPr>
        <p:txBody>
          <a:bodyPr>
            <a:normAutofit fontScale="32500" lnSpcReduction="20000"/>
          </a:bodyPr>
          <a:lstStyle/>
          <a:p>
            <a:pPr algn="l"/>
            <a:endParaRPr lang="en-US" altLang="ja-JP" sz="3200" dirty="0">
              <a:solidFill>
                <a:schemeClr val="bg1"/>
              </a:solidFill>
            </a:endParaRPr>
          </a:p>
          <a:p>
            <a:pPr algn="l"/>
            <a:r>
              <a:rPr lang="ja-JP" altLang="en-US" sz="3200" dirty="0">
                <a:solidFill>
                  <a:schemeClr val="bg1"/>
                </a:solidFill>
              </a:rPr>
              <a:t>　　</a:t>
            </a:r>
            <a:endParaRPr lang="en-US" altLang="ja-JP" sz="3200" dirty="0">
              <a:solidFill>
                <a:schemeClr val="bg1"/>
              </a:solidFill>
            </a:endParaRPr>
          </a:p>
          <a:p>
            <a:pPr algn="l"/>
            <a:endParaRPr lang="en-US" altLang="ja-JP" sz="800" dirty="0">
              <a:solidFill>
                <a:schemeClr val="bg1"/>
              </a:solidFill>
            </a:endParaRPr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B48120CD-B69A-3E31-420A-65D2598DD00E}"/>
              </a:ext>
            </a:extLst>
          </p:cNvPr>
          <p:cNvSpPr txBox="1"/>
          <p:nvPr/>
        </p:nvSpPr>
        <p:spPr>
          <a:xfrm>
            <a:off x="2308958" y="1259211"/>
            <a:ext cx="18002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4400" dirty="0">
                <a:solidFill>
                  <a:schemeClr val="bg1"/>
                </a:solidFill>
              </a:rPr>
              <a:t>2</a:t>
            </a:r>
            <a:r>
              <a:rPr kumimoji="1" lang="ja-JP" altLang="en-US" sz="4400" dirty="0">
                <a:solidFill>
                  <a:schemeClr val="bg1"/>
                </a:solidFill>
              </a:rPr>
              <a:t>炉</a:t>
            </a: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30B9FC8B-A548-AEA1-88AD-C287F0347EFC}"/>
              </a:ext>
            </a:extLst>
          </p:cNvPr>
          <p:cNvSpPr txBox="1"/>
          <p:nvPr/>
        </p:nvSpPr>
        <p:spPr>
          <a:xfrm>
            <a:off x="8256239" y="1271440"/>
            <a:ext cx="18002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4400" dirty="0">
                <a:solidFill>
                  <a:schemeClr val="bg1"/>
                </a:solidFill>
              </a:rPr>
              <a:t>3</a:t>
            </a:r>
            <a:r>
              <a:rPr kumimoji="1" lang="ja-JP" altLang="en-US" sz="4400" dirty="0">
                <a:solidFill>
                  <a:schemeClr val="bg1"/>
                </a:solidFill>
              </a:rPr>
              <a:t>炉</a:t>
            </a:r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308EFA7E-D2D1-372D-19F0-7B253768EFD5}"/>
              </a:ext>
            </a:extLst>
          </p:cNvPr>
          <p:cNvSpPr txBox="1"/>
          <p:nvPr/>
        </p:nvSpPr>
        <p:spPr>
          <a:xfrm>
            <a:off x="4745850" y="1259212"/>
            <a:ext cx="288031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4400" dirty="0">
                <a:solidFill>
                  <a:schemeClr val="bg1"/>
                </a:solidFill>
              </a:rPr>
              <a:t>完成</a:t>
            </a:r>
          </a:p>
        </p:txBody>
      </p:sp>
      <p:pic>
        <p:nvPicPr>
          <p:cNvPr id="4" name="図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5381" y="2076393"/>
            <a:ext cx="5340085" cy="3528393"/>
          </a:xfrm>
          <a:prstGeom prst="rect">
            <a:avLst/>
          </a:prstGeom>
        </p:spPr>
      </p:pic>
      <p:pic>
        <p:nvPicPr>
          <p:cNvPr id="3" name="図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86296" y="2085163"/>
            <a:ext cx="5340085" cy="3527322"/>
          </a:xfrm>
          <a:prstGeom prst="rect">
            <a:avLst/>
          </a:prstGeom>
        </p:spPr>
      </p:pic>
      <p:sp>
        <p:nvSpPr>
          <p:cNvPr id="10" name="角丸四角形 9"/>
          <p:cNvSpPr/>
          <p:nvPr/>
        </p:nvSpPr>
        <p:spPr>
          <a:xfrm>
            <a:off x="2711624" y="5280750"/>
            <a:ext cx="7632848" cy="1100578"/>
          </a:xfrm>
          <a:prstGeom prst="roundRect">
            <a:avLst/>
          </a:prstGeom>
          <a:solidFill>
            <a:schemeClr val="tx1"/>
          </a:solidFill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2400" b="1" dirty="0">
                <a:solidFill>
                  <a:srgbClr val="FF0000"/>
                </a:solidFill>
              </a:rPr>
              <a:t>ダンボール紙ごみ付着防止</a:t>
            </a:r>
            <a:endParaRPr kumimoji="1" lang="en-US" altLang="ja-JP" sz="2400" b="1" dirty="0">
              <a:solidFill>
                <a:srgbClr val="FF0000"/>
              </a:solidFill>
            </a:endParaRPr>
          </a:p>
          <a:p>
            <a:pPr algn="ctr"/>
            <a:r>
              <a:rPr kumimoji="1" lang="ja-JP" altLang="en-US" sz="2400" b="1" dirty="0">
                <a:solidFill>
                  <a:sysClr val="windowText" lastClr="000000"/>
                </a:solidFill>
              </a:rPr>
              <a:t>これからダンボールをなるべく使わない！</a:t>
            </a:r>
          </a:p>
        </p:txBody>
      </p:sp>
    </p:spTree>
    <p:extLst>
      <p:ext uri="{BB962C8B-B14F-4D97-AF65-F5344CB8AC3E}">
        <p14:creationId xmlns:p14="http://schemas.microsoft.com/office/powerpoint/2010/main" val="386780233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6BA9E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C3AB823F-72E7-6497-4447-2196301D99C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51B47225-F6B5-189D-A8F5-234DC68BE17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567608" y="-120604"/>
            <a:ext cx="6333630" cy="936104"/>
          </a:xfrm>
        </p:spPr>
        <p:txBody>
          <a:bodyPr>
            <a:normAutofit/>
          </a:bodyPr>
          <a:lstStyle/>
          <a:p>
            <a:pPr algn="ctr"/>
            <a:r>
              <a:rPr kumimoji="1" lang="ja-JP" altLang="en-US" dirty="0">
                <a:solidFill>
                  <a:schemeClr val="bg1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対策　実行</a:t>
            </a:r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BC542F66-2A85-93C9-D27C-4A3898CB03F1}"/>
              </a:ext>
            </a:extLst>
          </p:cNvPr>
          <p:cNvSpPr txBox="1"/>
          <p:nvPr/>
        </p:nvSpPr>
        <p:spPr>
          <a:xfrm>
            <a:off x="4222255" y="815500"/>
            <a:ext cx="30243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3600" dirty="0">
                <a:solidFill>
                  <a:schemeClr val="bg1"/>
                </a:solidFill>
              </a:rPr>
              <a:t>上真空</a:t>
            </a:r>
            <a:r>
              <a:rPr kumimoji="1" lang="en-US" altLang="ja-JP" sz="3600" dirty="0">
                <a:solidFill>
                  <a:schemeClr val="bg1"/>
                </a:solidFill>
              </a:rPr>
              <a:t>BOX</a:t>
            </a:r>
            <a:endParaRPr kumimoji="1" lang="ja-JP" altLang="en-US" sz="3600" dirty="0">
              <a:solidFill>
                <a:schemeClr val="bg1"/>
              </a:solidFill>
            </a:endParaRPr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196D0586-2CD3-27CB-8FC9-676A8F67C55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1384" y="1628800"/>
            <a:ext cx="5688632" cy="3642069"/>
          </a:xfrm>
          <a:prstGeom prst="rect">
            <a:avLst/>
          </a:prstGeom>
        </p:spPr>
      </p:pic>
      <p:sp>
        <p:nvSpPr>
          <p:cNvPr id="4" name="正方形/長方形 3">
            <a:extLst>
              <a:ext uri="{FF2B5EF4-FFF2-40B4-BE49-F238E27FC236}">
                <a16:creationId xmlns:a16="http://schemas.microsoft.com/office/drawing/2014/main" id="{D95C37ED-8009-9F73-17C8-2A1CD69CFBC9}"/>
              </a:ext>
            </a:extLst>
          </p:cNvPr>
          <p:cNvSpPr/>
          <p:nvPr/>
        </p:nvSpPr>
        <p:spPr>
          <a:xfrm>
            <a:off x="581669" y="4667455"/>
            <a:ext cx="5546153" cy="1540766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2400" b="1" dirty="0">
                <a:solidFill>
                  <a:sysClr val="windowText" lastClr="000000"/>
                </a:solidFill>
              </a:rPr>
              <a:t>現状</a:t>
            </a:r>
            <a:r>
              <a:rPr kumimoji="1" lang="en-US" altLang="ja-JP" sz="2400" b="1" dirty="0">
                <a:solidFill>
                  <a:sysClr val="windowText" lastClr="000000"/>
                </a:solidFill>
              </a:rPr>
              <a:t>FENDER</a:t>
            </a:r>
            <a:r>
              <a:rPr kumimoji="1" lang="ja-JP" altLang="en-US" sz="2400" b="1" dirty="0">
                <a:solidFill>
                  <a:sysClr val="windowText" lastClr="000000"/>
                </a:solidFill>
              </a:rPr>
              <a:t>ボロボロ</a:t>
            </a:r>
            <a:r>
              <a:rPr kumimoji="1" lang="en-US" altLang="ja-JP" sz="2400" b="1" dirty="0">
                <a:solidFill>
                  <a:sysClr val="windowText" lastClr="000000"/>
                </a:solidFill>
              </a:rPr>
              <a:t>BOX</a:t>
            </a:r>
          </a:p>
          <a:p>
            <a:r>
              <a:rPr kumimoji="1" lang="ja-JP" altLang="en-US" sz="2400" b="1" dirty="0">
                <a:solidFill>
                  <a:sysClr val="windowText" lastClr="000000"/>
                </a:solidFill>
              </a:rPr>
              <a:t>　木なのでどうしても、、、（</a:t>
            </a:r>
            <a:r>
              <a:rPr kumimoji="1" lang="en-US" altLang="ja-JP" sz="2400" b="1" dirty="0">
                <a:solidFill>
                  <a:sysClr val="windowText" lastClr="000000"/>
                </a:solidFill>
              </a:rPr>
              <a:t>12</a:t>
            </a:r>
            <a:r>
              <a:rPr kumimoji="1" lang="ja-JP" altLang="en-US" sz="2400" b="1" dirty="0">
                <a:solidFill>
                  <a:sysClr val="windowText" lastClr="000000"/>
                </a:solidFill>
              </a:rPr>
              <a:t>年使用）</a:t>
            </a:r>
            <a:endParaRPr kumimoji="1" lang="en-US" altLang="ja-JP" sz="2400" b="1" dirty="0">
              <a:solidFill>
                <a:sysClr val="windowText" lastClr="000000"/>
              </a:solidFill>
            </a:endParaRPr>
          </a:p>
          <a:p>
            <a:pPr algn="ctr"/>
            <a:r>
              <a:rPr kumimoji="1" lang="ja-JP" altLang="en-US" sz="2400" b="1" dirty="0">
                <a:solidFill>
                  <a:sysClr val="windowText" lastClr="000000"/>
                </a:solidFill>
              </a:rPr>
              <a:t>作り直し依頼を出していますが、、、</a:t>
            </a:r>
            <a:endParaRPr kumimoji="1" lang="en-US" altLang="ja-JP" sz="2400" b="1" dirty="0">
              <a:solidFill>
                <a:sysClr val="windowText" lastClr="000000"/>
              </a:solidFill>
            </a:endParaRPr>
          </a:p>
        </p:txBody>
      </p:sp>
      <p:cxnSp>
        <p:nvCxnSpPr>
          <p:cNvPr id="7" name="直線矢印コネクタ 6">
            <a:extLst>
              <a:ext uri="{FF2B5EF4-FFF2-40B4-BE49-F238E27FC236}">
                <a16:creationId xmlns:a16="http://schemas.microsoft.com/office/drawing/2014/main" id="{79C8E2CA-713D-58BC-350A-54A83519AD1B}"/>
              </a:ext>
            </a:extLst>
          </p:cNvPr>
          <p:cNvCxnSpPr/>
          <p:nvPr/>
        </p:nvCxnSpPr>
        <p:spPr>
          <a:xfrm flipH="1" flipV="1">
            <a:off x="3647728" y="2602747"/>
            <a:ext cx="4104456" cy="322197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直線矢印コネクタ 9">
            <a:extLst>
              <a:ext uri="{FF2B5EF4-FFF2-40B4-BE49-F238E27FC236}">
                <a16:creationId xmlns:a16="http://schemas.microsoft.com/office/drawing/2014/main" id="{E2DD1D9C-45B2-6F8E-25C0-DF16B5F63FEF}"/>
              </a:ext>
            </a:extLst>
          </p:cNvPr>
          <p:cNvCxnSpPr/>
          <p:nvPr/>
        </p:nvCxnSpPr>
        <p:spPr>
          <a:xfrm flipH="1">
            <a:off x="3582478" y="2987029"/>
            <a:ext cx="4169706" cy="838001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角丸四角形 11">
            <a:extLst>
              <a:ext uri="{FF2B5EF4-FFF2-40B4-BE49-F238E27FC236}">
                <a16:creationId xmlns:a16="http://schemas.microsoft.com/office/drawing/2014/main" id="{B32239F3-D025-24B2-927A-0F7B46079467}"/>
              </a:ext>
            </a:extLst>
          </p:cNvPr>
          <p:cNvSpPr/>
          <p:nvPr/>
        </p:nvSpPr>
        <p:spPr>
          <a:xfrm>
            <a:off x="7752184" y="1628800"/>
            <a:ext cx="4248472" cy="2882061"/>
          </a:xfrm>
          <a:prstGeom prst="roundRect">
            <a:avLst/>
          </a:prstGeom>
          <a:solidFill>
            <a:schemeClr val="tx1"/>
          </a:solidFill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kumimoji="1" lang="ja-JP" altLang="en-US" sz="2000" b="1" dirty="0">
                <a:solidFill>
                  <a:sysClr val="windowText" lastClr="000000"/>
                </a:solidFill>
              </a:rPr>
              <a:t>劣化している部分からクズが加熱</a:t>
            </a:r>
            <a:endParaRPr kumimoji="1" lang="en-US" altLang="ja-JP" sz="2000" b="1" dirty="0">
              <a:solidFill>
                <a:sysClr val="windowText" lastClr="000000"/>
              </a:solidFill>
            </a:endParaRPr>
          </a:p>
          <a:p>
            <a:r>
              <a:rPr kumimoji="1" lang="ja-JP" altLang="en-US" sz="2000" b="1" dirty="0">
                <a:solidFill>
                  <a:sysClr val="windowText" lastClr="000000"/>
                </a:solidFill>
              </a:rPr>
              <a:t>時に表面に落ちてくる！</a:t>
            </a:r>
            <a:endParaRPr kumimoji="1" lang="en-US" altLang="ja-JP" sz="2000" b="1" dirty="0">
              <a:solidFill>
                <a:sysClr val="windowText" lastClr="000000"/>
              </a:solidFill>
            </a:endParaRPr>
          </a:p>
          <a:p>
            <a:r>
              <a:rPr kumimoji="1" lang="en-US" altLang="ja-JP" sz="2000" b="1" dirty="0">
                <a:solidFill>
                  <a:sysClr val="windowText" lastClr="000000"/>
                </a:solidFill>
              </a:rPr>
              <a:t>BOX</a:t>
            </a:r>
            <a:r>
              <a:rPr kumimoji="1" lang="ja-JP" altLang="en-US" sz="2000" b="1" dirty="0">
                <a:solidFill>
                  <a:sysClr val="windowText" lastClr="000000"/>
                </a:solidFill>
              </a:rPr>
              <a:t>天面からも！</a:t>
            </a: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9D7D9A07-F48D-C673-75E7-124D9575F2A3}"/>
              </a:ext>
            </a:extLst>
          </p:cNvPr>
          <p:cNvSpPr txBox="1"/>
          <p:nvPr/>
        </p:nvSpPr>
        <p:spPr>
          <a:xfrm>
            <a:off x="7246591" y="5517232"/>
            <a:ext cx="43637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3600" b="1" dirty="0">
                <a:solidFill>
                  <a:schemeClr val="bg1"/>
                </a:solidFill>
                <a:latin typeface="BIZ UDP明朝 Medium" panose="02020500000000000000" pitchFamily="18" charset="-128"/>
                <a:ea typeface="BIZ UDP明朝 Medium" panose="02020500000000000000" pitchFamily="18" charset="-128"/>
              </a:rPr>
              <a:t>なので、、、</a:t>
            </a:r>
            <a:endParaRPr kumimoji="1" lang="en-US" altLang="ja-JP" sz="3600" b="1" dirty="0">
              <a:solidFill>
                <a:schemeClr val="bg1"/>
              </a:solidFill>
              <a:latin typeface="BIZ UDP明朝 Medium" panose="02020500000000000000" pitchFamily="18" charset="-128"/>
              <a:ea typeface="BIZ UDP明朝 Medium" panose="02020500000000000000" pitchFamily="18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97853307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6BA9E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9D258913-C187-6082-FAF0-5925875F069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E6819BF1-B43D-5218-FA4A-A837F4D54D9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567608" y="-120604"/>
            <a:ext cx="6333630" cy="936104"/>
          </a:xfrm>
        </p:spPr>
        <p:txBody>
          <a:bodyPr>
            <a:normAutofit/>
          </a:bodyPr>
          <a:lstStyle/>
          <a:p>
            <a:pPr algn="ctr"/>
            <a:r>
              <a:rPr kumimoji="1" lang="ja-JP" altLang="en-US" dirty="0">
                <a:solidFill>
                  <a:schemeClr val="bg1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対策　実行</a:t>
            </a:r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2B6002C2-60AD-6AC7-581E-852600E87E9C}"/>
              </a:ext>
            </a:extLst>
          </p:cNvPr>
          <p:cNvSpPr txBox="1"/>
          <p:nvPr/>
        </p:nvSpPr>
        <p:spPr>
          <a:xfrm>
            <a:off x="4222255" y="815500"/>
            <a:ext cx="30243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3600" dirty="0">
                <a:solidFill>
                  <a:schemeClr val="bg1"/>
                </a:solidFill>
              </a:rPr>
              <a:t>上真空</a:t>
            </a:r>
            <a:r>
              <a:rPr kumimoji="1" lang="en-US" altLang="ja-JP" sz="3600" dirty="0">
                <a:solidFill>
                  <a:schemeClr val="bg1"/>
                </a:solidFill>
              </a:rPr>
              <a:t>BOX</a:t>
            </a:r>
            <a:endParaRPr kumimoji="1" lang="ja-JP" altLang="en-US" sz="3600" dirty="0">
              <a:solidFill>
                <a:schemeClr val="bg1"/>
              </a:solidFill>
            </a:endParaRPr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225A4CF2-08CF-55AA-080F-5AF113BFB47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88913" y="1437313"/>
            <a:ext cx="3540777" cy="2783775"/>
          </a:xfrm>
          <a:prstGeom prst="rect">
            <a:avLst/>
          </a:prstGeom>
        </p:spPr>
      </p:pic>
      <p:sp>
        <p:nvSpPr>
          <p:cNvPr id="4" name="正方形/長方形 3">
            <a:extLst>
              <a:ext uri="{FF2B5EF4-FFF2-40B4-BE49-F238E27FC236}">
                <a16:creationId xmlns:a16="http://schemas.microsoft.com/office/drawing/2014/main" id="{BDCF94D3-0EDC-4AA3-3E50-E63B08810909}"/>
              </a:ext>
            </a:extLst>
          </p:cNvPr>
          <p:cNvSpPr/>
          <p:nvPr/>
        </p:nvSpPr>
        <p:spPr>
          <a:xfrm>
            <a:off x="1004541" y="4270124"/>
            <a:ext cx="5546153" cy="1031084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kumimoji="1" lang="ja-JP" altLang="en-US" sz="2400" b="1" dirty="0">
                <a:solidFill>
                  <a:sysClr val="windowText" lastClr="000000"/>
                </a:solidFill>
              </a:rPr>
              <a:t>まず</a:t>
            </a:r>
            <a:r>
              <a:rPr kumimoji="1" lang="en-US" altLang="ja-JP" sz="2400" b="1" dirty="0">
                <a:solidFill>
                  <a:sysClr val="windowText" lastClr="000000"/>
                </a:solidFill>
              </a:rPr>
              <a:t>BOX</a:t>
            </a:r>
            <a:r>
              <a:rPr kumimoji="1" lang="ja-JP" altLang="en-US" sz="2400" b="1" dirty="0">
                <a:solidFill>
                  <a:sysClr val="windowText" lastClr="000000"/>
                </a:solidFill>
              </a:rPr>
              <a:t>側面とパッキンを貼る面が潰れやすいのでなんとかしたい。</a:t>
            </a:r>
            <a:endParaRPr kumimoji="1" lang="en-US" altLang="ja-JP" sz="2400" b="1" dirty="0">
              <a:solidFill>
                <a:sysClr val="windowText" lastClr="000000"/>
              </a:solidFill>
            </a:endParaRPr>
          </a:p>
        </p:txBody>
      </p:sp>
      <p:pic>
        <p:nvPicPr>
          <p:cNvPr id="8" name="図 7">
            <a:extLst>
              <a:ext uri="{FF2B5EF4-FFF2-40B4-BE49-F238E27FC236}">
                <a16:creationId xmlns:a16="http://schemas.microsoft.com/office/drawing/2014/main" id="{F475CBF9-2A44-07D7-FACE-712333849E7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009917" y="1461831"/>
            <a:ext cx="3540777" cy="2783775"/>
          </a:xfrm>
          <a:prstGeom prst="rect">
            <a:avLst/>
          </a:prstGeom>
        </p:spPr>
      </p:pic>
      <p:pic>
        <p:nvPicPr>
          <p:cNvPr id="9" name="図 8">
            <a:extLst>
              <a:ext uri="{FF2B5EF4-FFF2-40B4-BE49-F238E27FC236}">
                <a16:creationId xmlns:a16="http://schemas.microsoft.com/office/drawing/2014/main" id="{CAE36853-3E7C-976A-2B8F-C4B8099BE66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564059" y="1386503"/>
            <a:ext cx="3834879" cy="2808292"/>
          </a:xfrm>
          <a:prstGeom prst="rect">
            <a:avLst/>
          </a:prstGeom>
        </p:spPr>
      </p:pic>
      <p:sp>
        <p:nvSpPr>
          <p:cNvPr id="11" name="正方形/長方形 10">
            <a:extLst>
              <a:ext uri="{FF2B5EF4-FFF2-40B4-BE49-F238E27FC236}">
                <a16:creationId xmlns:a16="http://schemas.microsoft.com/office/drawing/2014/main" id="{86757F0F-9E54-ED63-704C-76D84CF6D05C}"/>
              </a:ext>
            </a:extLst>
          </p:cNvPr>
          <p:cNvSpPr/>
          <p:nvPr/>
        </p:nvSpPr>
        <p:spPr>
          <a:xfrm>
            <a:off x="339756" y="1461831"/>
            <a:ext cx="906611" cy="878684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2400" b="1" dirty="0">
                <a:solidFill>
                  <a:sysClr val="windowText" lastClr="000000"/>
                </a:solidFill>
              </a:rPr>
              <a:t>U</a:t>
            </a:r>
            <a:r>
              <a:rPr kumimoji="1" lang="ja-JP" altLang="en-US" sz="2400" b="1" dirty="0">
                <a:solidFill>
                  <a:sysClr val="windowText" lastClr="000000"/>
                </a:solidFill>
              </a:rPr>
              <a:t>字</a:t>
            </a:r>
            <a:endParaRPr kumimoji="1" lang="en-US" altLang="ja-JP" sz="2400" b="1" dirty="0">
              <a:solidFill>
                <a:sysClr val="windowText" lastClr="000000"/>
              </a:solidFill>
            </a:endParaRPr>
          </a:p>
        </p:txBody>
      </p:sp>
      <p:sp>
        <p:nvSpPr>
          <p:cNvPr id="13" name="正方形/長方形 12">
            <a:extLst>
              <a:ext uri="{FF2B5EF4-FFF2-40B4-BE49-F238E27FC236}">
                <a16:creationId xmlns:a16="http://schemas.microsoft.com/office/drawing/2014/main" id="{A1001F43-C97C-205E-668E-B70F100D04E1}"/>
              </a:ext>
            </a:extLst>
          </p:cNvPr>
          <p:cNvSpPr/>
          <p:nvPr/>
        </p:nvSpPr>
        <p:spPr>
          <a:xfrm>
            <a:off x="3073052" y="1461831"/>
            <a:ext cx="906611" cy="878684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2400" b="1" dirty="0">
                <a:solidFill>
                  <a:sysClr val="windowText" lastClr="000000"/>
                </a:solidFill>
              </a:rPr>
              <a:t>L</a:t>
            </a:r>
            <a:r>
              <a:rPr kumimoji="1" lang="ja-JP" altLang="en-US" sz="2400" b="1" dirty="0">
                <a:solidFill>
                  <a:sysClr val="windowText" lastClr="000000"/>
                </a:solidFill>
              </a:rPr>
              <a:t>字</a:t>
            </a:r>
            <a:endParaRPr kumimoji="1" lang="en-US" altLang="ja-JP" sz="2400" b="1" dirty="0">
              <a:solidFill>
                <a:sysClr val="windowText" lastClr="000000"/>
              </a:solidFill>
            </a:endParaRPr>
          </a:p>
        </p:txBody>
      </p:sp>
      <p:sp>
        <p:nvSpPr>
          <p:cNvPr id="14" name="矢印: 右 13">
            <a:extLst>
              <a:ext uri="{FF2B5EF4-FFF2-40B4-BE49-F238E27FC236}">
                <a16:creationId xmlns:a16="http://schemas.microsoft.com/office/drawing/2014/main" id="{E7D7FD7E-9786-717D-112C-3EE0BE693478}"/>
              </a:ext>
            </a:extLst>
          </p:cNvPr>
          <p:cNvSpPr/>
          <p:nvPr/>
        </p:nvSpPr>
        <p:spPr>
          <a:xfrm>
            <a:off x="6744071" y="2500876"/>
            <a:ext cx="819987" cy="936104"/>
          </a:xfrm>
          <a:prstGeom prst="rightArrow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" name="正方形/長方形 14">
            <a:extLst>
              <a:ext uri="{FF2B5EF4-FFF2-40B4-BE49-F238E27FC236}">
                <a16:creationId xmlns:a16="http://schemas.microsoft.com/office/drawing/2014/main" id="{81CEF3E5-1BFB-2830-7C32-935AF388665E}"/>
              </a:ext>
            </a:extLst>
          </p:cNvPr>
          <p:cNvSpPr/>
          <p:nvPr/>
        </p:nvSpPr>
        <p:spPr>
          <a:xfrm>
            <a:off x="7439824" y="3810150"/>
            <a:ext cx="4083347" cy="1527106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2400" b="1" dirty="0">
                <a:solidFill>
                  <a:sysClr val="windowText" lastClr="000000"/>
                </a:solidFill>
              </a:rPr>
              <a:t>ビスで固定</a:t>
            </a:r>
            <a:endParaRPr kumimoji="1" lang="en-US" altLang="ja-JP" sz="2400" b="1" dirty="0">
              <a:solidFill>
                <a:sysClr val="windowText" lastClr="000000"/>
              </a:solidFill>
            </a:endParaRPr>
          </a:p>
          <a:p>
            <a:pPr algn="ctr"/>
            <a:r>
              <a:rPr kumimoji="1" lang="ja-JP" altLang="en-US" sz="2400" b="1">
                <a:solidFill>
                  <a:sysClr val="windowText" lastClr="000000"/>
                </a:solidFill>
              </a:rPr>
              <a:t>木の破損、</a:t>
            </a:r>
            <a:r>
              <a:rPr kumimoji="1" lang="ja-JP" altLang="en-US" sz="2400" b="1" dirty="0">
                <a:solidFill>
                  <a:sysClr val="windowText" lastClr="000000"/>
                </a:solidFill>
              </a:rPr>
              <a:t>木くずゴミ防止</a:t>
            </a:r>
            <a:endParaRPr kumimoji="1" lang="en-US" altLang="ja-JP" sz="2400" b="1" dirty="0">
              <a:solidFill>
                <a:sysClr val="windowText" lastClr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145132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6BA9E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AE8615EE-0706-10FD-6B68-C2F14B7A5E7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3D19E0AA-2623-0B4D-E68C-38C1D2472DA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567608" y="0"/>
            <a:ext cx="6333630" cy="936104"/>
          </a:xfrm>
        </p:spPr>
        <p:txBody>
          <a:bodyPr>
            <a:normAutofit/>
          </a:bodyPr>
          <a:lstStyle/>
          <a:p>
            <a:pPr algn="ctr"/>
            <a:r>
              <a:rPr kumimoji="1" lang="ja-JP" altLang="en-US" dirty="0">
                <a:solidFill>
                  <a:schemeClr val="bg1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対策　実行</a:t>
            </a:r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6DCD5EB9-99B3-DBD5-30AE-8EC9138DB72B}"/>
              </a:ext>
            </a:extLst>
          </p:cNvPr>
          <p:cNvSpPr txBox="1"/>
          <p:nvPr/>
        </p:nvSpPr>
        <p:spPr>
          <a:xfrm>
            <a:off x="1055440" y="936104"/>
            <a:ext cx="30243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3600" dirty="0">
                <a:solidFill>
                  <a:schemeClr val="bg1"/>
                </a:solidFill>
              </a:rPr>
              <a:t>BOX</a:t>
            </a:r>
            <a:r>
              <a:rPr kumimoji="1" lang="ja-JP" altLang="en-US" sz="3600" dirty="0">
                <a:solidFill>
                  <a:schemeClr val="bg1"/>
                </a:solidFill>
              </a:rPr>
              <a:t>内部</a:t>
            </a:r>
          </a:p>
        </p:txBody>
      </p:sp>
      <p:pic>
        <p:nvPicPr>
          <p:cNvPr id="4" name="図 3">
            <a:extLst>
              <a:ext uri="{FF2B5EF4-FFF2-40B4-BE49-F238E27FC236}">
                <a16:creationId xmlns:a16="http://schemas.microsoft.com/office/drawing/2014/main" id="{54A1CF61-8B2F-D6CD-B3EF-4EE00BF0AAC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392" y="1719187"/>
            <a:ext cx="4194212" cy="3145659"/>
          </a:xfrm>
          <a:prstGeom prst="rect">
            <a:avLst/>
          </a:prstGeom>
        </p:spPr>
      </p:pic>
      <p:sp>
        <p:nvSpPr>
          <p:cNvPr id="6" name="角丸四角形 14">
            <a:extLst>
              <a:ext uri="{FF2B5EF4-FFF2-40B4-BE49-F238E27FC236}">
                <a16:creationId xmlns:a16="http://schemas.microsoft.com/office/drawing/2014/main" id="{F0249ECA-6A51-BA32-66D0-F4190FDF096A}"/>
              </a:ext>
            </a:extLst>
          </p:cNvPr>
          <p:cNvSpPr/>
          <p:nvPr/>
        </p:nvSpPr>
        <p:spPr>
          <a:xfrm>
            <a:off x="479376" y="4667201"/>
            <a:ext cx="4626260" cy="980728"/>
          </a:xfrm>
          <a:prstGeom prst="roundRect">
            <a:avLst/>
          </a:prstGeom>
          <a:solidFill>
            <a:schemeClr val="tx1"/>
          </a:solidFill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kumimoji="1" lang="ja-JP" altLang="en-US" sz="2000" b="1" dirty="0">
                <a:solidFill>
                  <a:sysClr val="windowText" lastClr="000000"/>
                </a:solidFill>
              </a:rPr>
              <a:t>内部全面に板貼り付け</a:t>
            </a:r>
            <a:endParaRPr kumimoji="1" lang="en-US" altLang="ja-JP" sz="2000" b="1" dirty="0">
              <a:solidFill>
                <a:sysClr val="windowText" lastClr="000000"/>
              </a:solidFill>
            </a:endParaRPr>
          </a:p>
          <a:p>
            <a:r>
              <a:rPr kumimoji="1" lang="ja-JP" altLang="en-US" sz="2000" b="1" dirty="0">
                <a:solidFill>
                  <a:srgbClr val="FF0000"/>
                </a:solidFill>
              </a:rPr>
              <a:t>木くず防止</a:t>
            </a:r>
            <a:endParaRPr kumimoji="1" lang="en-US" altLang="ja-JP" sz="2000" b="1" dirty="0">
              <a:solidFill>
                <a:srgbClr val="FF0000"/>
              </a:solidFill>
            </a:endParaRPr>
          </a:p>
        </p:txBody>
      </p:sp>
      <p:sp>
        <p:nvSpPr>
          <p:cNvPr id="8" name="角丸四角形 14">
            <a:extLst>
              <a:ext uri="{FF2B5EF4-FFF2-40B4-BE49-F238E27FC236}">
                <a16:creationId xmlns:a16="http://schemas.microsoft.com/office/drawing/2014/main" id="{1DFE71AB-1DAE-D35B-BA52-DD59340EEE81}"/>
              </a:ext>
            </a:extLst>
          </p:cNvPr>
          <p:cNvSpPr/>
          <p:nvPr/>
        </p:nvSpPr>
        <p:spPr>
          <a:xfrm>
            <a:off x="7158570" y="1546260"/>
            <a:ext cx="4986300" cy="1164934"/>
          </a:xfrm>
          <a:prstGeom prst="roundRect">
            <a:avLst/>
          </a:prstGeom>
          <a:solidFill>
            <a:schemeClr val="tx1"/>
          </a:solidFill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kumimoji="1" lang="ja-JP" altLang="en-US" sz="2000" b="1" dirty="0">
                <a:solidFill>
                  <a:sysClr val="windowText" lastClr="000000"/>
                </a:solidFill>
              </a:rPr>
              <a:t>マジックテープでパッキンを取り外し式に！</a:t>
            </a:r>
            <a:endParaRPr kumimoji="1" lang="en-US" altLang="ja-JP" sz="2000" b="1" dirty="0">
              <a:solidFill>
                <a:sysClr val="windowText" lastClr="000000"/>
              </a:solidFill>
            </a:endParaRPr>
          </a:p>
          <a:p>
            <a:r>
              <a:rPr kumimoji="1" lang="ja-JP" altLang="en-US" sz="2000" b="1" dirty="0">
                <a:solidFill>
                  <a:srgbClr val="FF0000"/>
                </a:solidFill>
              </a:rPr>
              <a:t>パッキン劣化、ゴミ防止</a:t>
            </a:r>
            <a:endParaRPr kumimoji="1" lang="en-US" altLang="ja-JP" sz="2000" b="1" dirty="0">
              <a:solidFill>
                <a:srgbClr val="FF0000"/>
              </a:solidFill>
            </a:endParaRPr>
          </a:p>
        </p:txBody>
      </p:sp>
      <p:pic>
        <p:nvPicPr>
          <p:cNvPr id="9" name="図 8">
            <a:extLst>
              <a:ext uri="{FF2B5EF4-FFF2-40B4-BE49-F238E27FC236}">
                <a16:creationId xmlns:a16="http://schemas.microsoft.com/office/drawing/2014/main" id="{8A367A5D-663C-6D99-B835-99313D54786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34423" y="2804836"/>
            <a:ext cx="2009082" cy="1536876"/>
          </a:xfrm>
          <a:prstGeom prst="rect">
            <a:avLst/>
          </a:prstGeom>
        </p:spPr>
      </p:pic>
      <p:pic>
        <p:nvPicPr>
          <p:cNvPr id="10" name="図 9">
            <a:extLst>
              <a:ext uri="{FF2B5EF4-FFF2-40B4-BE49-F238E27FC236}">
                <a16:creationId xmlns:a16="http://schemas.microsoft.com/office/drawing/2014/main" id="{F599C28A-DE33-5FA1-0BB2-52748CA2D7E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608168" y="3369162"/>
            <a:ext cx="4401109" cy="3300832"/>
          </a:xfrm>
          <a:prstGeom prst="rect">
            <a:avLst/>
          </a:prstGeom>
        </p:spPr>
      </p:pic>
      <p:cxnSp>
        <p:nvCxnSpPr>
          <p:cNvPr id="12" name="直線矢印コネクタ 11">
            <a:extLst>
              <a:ext uri="{FF2B5EF4-FFF2-40B4-BE49-F238E27FC236}">
                <a16:creationId xmlns:a16="http://schemas.microsoft.com/office/drawing/2014/main" id="{A809FDFB-D55C-6300-C9D9-A3EA0A1E62A4}"/>
              </a:ext>
            </a:extLst>
          </p:cNvPr>
          <p:cNvCxnSpPr>
            <a:cxnSpLocks/>
          </p:cNvCxnSpPr>
          <p:nvPr/>
        </p:nvCxnSpPr>
        <p:spPr>
          <a:xfrm flipH="1" flipV="1">
            <a:off x="4565576" y="3745882"/>
            <a:ext cx="3042592" cy="1729439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角丸四角形 14">
            <a:extLst>
              <a:ext uri="{FF2B5EF4-FFF2-40B4-BE49-F238E27FC236}">
                <a16:creationId xmlns:a16="http://schemas.microsoft.com/office/drawing/2014/main" id="{ED3D7D71-7D8D-6459-660F-431318607A1B}"/>
              </a:ext>
            </a:extLst>
          </p:cNvPr>
          <p:cNvSpPr/>
          <p:nvPr/>
        </p:nvSpPr>
        <p:spPr>
          <a:xfrm>
            <a:off x="4727848" y="6085477"/>
            <a:ext cx="3635862" cy="622325"/>
          </a:xfrm>
          <a:prstGeom prst="roundRect">
            <a:avLst/>
          </a:prstGeom>
          <a:solidFill>
            <a:schemeClr val="tx1"/>
          </a:solidFill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2000" b="1" dirty="0">
                <a:solidFill>
                  <a:sysClr val="windowText" lastClr="000000"/>
                </a:solidFill>
              </a:rPr>
              <a:t>これ</a:t>
            </a:r>
            <a:r>
              <a:rPr kumimoji="1" lang="en-US" altLang="ja-JP" sz="2000" b="1" dirty="0">
                <a:solidFill>
                  <a:sysClr val="windowText" lastClr="000000"/>
                </a:solidFill>
              </a:rPr>
              <a:t>2</a:t>
            </a:r>
            <a:r>
              <a:rPr kumimoji="1" lang="ja-JP" altLang="en-US" sz="2000" b="1" dirty="0">
                <a:solidFill>
                  <a:sysClr val="windowText" lastClr="000000"/>
                </a:solidFill>
              </a:rPr>
              <a:t>号機でも使えますよ　ー</a:t>
            </a:r>
            <a:endParaRPr kumimoji="1" lang="en-US" altLang="ja-JP" sz="2000" b="1" dirty="0">
              <a:solidFill>
                <a:sysClr val="windowText" lastClr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655639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6BA9E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327A4419-4FC5-C878-C444-60876BBC609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A19D911A-F8B6-6335-4AA1-60CD27F04A5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567607" y="-25052"/>
            <a:ext cx="6333630" cy="936104"/>
          </a:xfrm>
        </p:spPr>
        <p:txBody>
          <a:bodyPr>
            <a:normAutofit/>
          </a:bodyPr>
          <a:lstStyle/>
          <a:p>
            <a:pPr algn="ctr"/>
            <a:r>
              <a:rPr lang="ja-JP" altLang="en-US" dirty="0">
                <a:solidFill>
                  <a:schemeClr val="bg1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効果</a:t>
            </a:r>
            <a:endParaRPr kumimoji="1" lang="ja-JP" altLang="en-US" dirty="0">
              <a:solidFill>
                <a:schemeClr val="bg1"/>
              </a:solidFill>
              <a:latin typeface="HGP創英角ﾎﾟｯﾌﾟ体" panose="040B0A00000000000000" pitchFamily="50" charset="-128"/>
              <a:ea typeface="HGP創英角ﾎﾟｯﾌﾟ体" panose="040B0A00000000000000" pitchFamily="50" charset="-128"/>
            </a:endParaRPr>
          </a:p>
        </p:txBody>
      </p:sp>
      <p:sp>
        <p:nvSpPr>
          <p:cNvPr id="8" name="字幕 2">
            <a:extLst>
              <a:ext uri="{FF2B5EF4-FFF2-40B4-BE49-F238E27FC236}">
                <a16:creationId xmlns:a16="http://schemas.microsoft.com/office/drawing/2014/main" id="{BCD19081-4205-A9A8-1BA2-671FB682133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43372" y="1484784"/>
            <a:ext cx="11305256" cy="4608512"/>
          </a:xfrm>
        </p:spPr>
        <p:txBody>
          <a:bodyPr>
            <a:normAutofit/>
          </a:bodyPr>
          <a:lstStyle/>
          <a:p>
            <a:pPr algn="l"/>
            <a:endParaRPr lang="en-US" altLang="ja-JP" sz="3200" dirty="0">
              <a:solidFill>
                <a:schemeClr val="bg1"/>
              </a:solidFill>
            </a:endParaRPr>
          </a:p>
          <a:p>
            <a:pPr algn="l"/>
            <a:r>
              <a:rPr lang="ja-JP" altLang="en-US" sz="3200" dirty="0">
                <a:solidFill>
                  <a:schemeClr val="bg1"/>
                </a:solidFill>
              </a:rPr>
              <a:t>　　</a:t>
            </a:r>
            <a:endParaRPr lang="en-US" altLang="ja-JP" sz="3200" dirty="0">
              <a:solidFill>
                <a:schemeClr val="bg1"/>
              </a:solidFill>
            </a:endParaRPr>
          </a:p>
          <a:p>
            <a:pPr algn="l"/>
            <a:endParaRPr lang="en-US" altLang="ja-JP" sz="800" dirty="0">
              <a:solidFill>
                <a:schemeClr val="bg1"/>
              </a:solidFill>
            </a:endParaRP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19013A98-5CDE-E8F3-90C9-FB9BA321FF6D}"/>
              </a:ext>
            </a:extLst>
          </p:cNvPr>
          <p:cNvSpPr txBox="1"/>
          <p:nvPr/>
        </p:nvSpPr>
        <p:spPr>
          <a:xfrm>
            <a:off x="820644" y="936229"/>
            <a:ext cx="9827555" cy="87100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3200" b="1" dirty="0">
                <a:solidFill>
                  <a:schemeClr val="bg1"/>
                </a:solidFill>
              </a:rPr>
              <a:t>11</a:t>
            </a:r>
            <a:r>
              <a:rPr kumimoji="1" lang="ja-JP" altLang="en-US" sz="3200" b="1" dirty="0">
                <a:solidFill>
                  <a:schemeClr val="bg1"/>
                </a:solidFill>
              </a:rPr>
              <a:t>月に対策完了　</a:t>
            </a:r>
            <a:r>
              <a:rPr kumimoji="1" lang="en-US" altLang="ja-JP" sz="3200" b="1" dirty="0">
                <a:solidFill>
                  <a:schemeClr val="bg1"/>
                </a:solidFill>
              </a:rPr>
              <a:t>FENDER</a:t>
            </a:r>
            <a:r>
              <a:rPr kumimoji="1" lang="ja-JP" altLang="en-US" sz="3200" b="1" dirty="0">
                <a:solidFill>
                  <a:schemeClr val="bg1"/>
                </a:solidFill>
              </a:rPr>
              <a:t>、リヤフル、</a:t>
            </a:r>
            <a:r>
              <a:rPr kumimoji="1" lang="en-US" altLang="ja-JP" sz="3200" b="1" dirty="0">
                <a:solidFill>
                  <a:schemeClr val="bg1"/>
                </a:solidFill>
              </a:rPr>
              <a:t>COVER417</a:t>
            </a:r>
            <a:r>
              <a:rPr kumimoji="1" lang="ja-JP" altLang="en-US" sz="3200" b="1" dirty="0">
                <a:solidFill>
                  <a:schemeClr val="bg1"/>
                </a:solidFill>
              </a:rPr>
              <a:t>、ワイド</a:t>
            </a:r>
            <a:endParaRPr kumimoji="1" lang="en-US" altLang="ja-JP" sz="3200" b="1" dirty="0">
              <a:solidFill>
                <a:schemeClr val="bg1"/>
              </a:solidFill>
            </a:endParaRPr>
          </a:p>
          <a:p>
            <a:r>
              <a:rPr kumimoji="1" lang="en-US" altLang="ja-JP" sz="3200" b="1" dirty="0">
                <a:solidFill>
                  <a:schemeClr val="bg1"/>
                </a:solidFill>
              </a:rPr>
              <a:t>12</a:t>
            </a:r>
            <a:r>
              <a:rPr kumimoji="1" lang="ja-JP" altLang="en-US" sz="3200" b="1" dirty="0">
                <a:solidFill>
                  <a:schemeClr val="bg1"/>
                </a:solidFill>
              </a:rPr>
              <a:t>月～の内村</a:t>
            </a:r>
            <a:r>
              <a:rPr kumimoji="1" lang="en-US" altLang="ja-JP" sz="3200" b="1" dirty="0">
                <a:solidFill>
                  <a:schemeClr val="bg1"/>
                </a:solidFill>
              </a:rPr>
              <a:t>PE</a:t>
            </a:r>
            <a:r>
              <a:rPr kumimoji="1" lang="ja-JP" altLang="en-US" sz="3200" b="1" dirty="0">
                <a:solidFill>
                  <a:schemeClr val="bg1"/>
                </a:solidFill>
              </a:rPr>
              <a:t>シリーズゴミ不良金額</a:t>
            </a:r>
            <a:endParaRPr kumimoji="1" lang="en-US" altLang="ja-JP" sz="3200" b="1" dirty="0">
              <a:solidFill>
                <a:schemeClr val="bg1"/>
              </a:solidFill>
            </a:endParaRPr>
          </a:p>
          <a:p>
            <a:endParaRPr kumimoji="1" lang="en-US" altLang="ja-JP" sz="3200" b="1" dirty="0">
              <a:solidFill>
                <a:schemeClr val="bg1"/>
              </a:solidFill>
            </a:endParaRPr>
          </a:p>
          <a:p>
            <a:r>
              <a:rPr kumimoji="1" lang="ja-JP" altLang="en-US" sz="3200" b="1" dirty="0">
                <a:solidFill>
                  <a:schemeClr val="bg1"/>
                </a:solidFill>
              </a:rPr>
              <a:t>　　　　　１４期　　　　　　　　　</a:t>
            </a:r>
            <a:r>
              <a:rPr kumimoji="1" lang="en-US" altLang="ja-JP" sz="3600" b="1" dirty="0">
                <a:solidFill>
                  <a:schemeClr val="bg1"/>
                </a:solidFill>
              </a:rPr>
              <a:t>15</a:t>
            </a:r>
            <a:r>
              <a:rPr kumimoji="1" lang="ja-JP" altLang="en-US" sz="3600" b="1" dirty="0">
                <a:solidFill>
                  <a:schemeClr val="bg1"/>
                </a:solidFill>
              </a:rPr>
              <a:t>期</a:t>
            </a:r>
            <a:endParaRPr kumimoji="1" lang="en-US" altLang="ja-JP" sz="3200" b="1" dirty="0">
              <a:solidFill>
                <a:schemeClr val="bg1"/>
              </a:solidFill>
            </a:endParaRPr>
          </a:p>
          <a:p>
            <a:r>
              <a:rPr kumimoji="1" lang="en-US" altLang="ja-JP" sz="3200" b="1" dirty="0">
                <a:solidFill>
                  <a:schemeClr val="bg1"/>
                </a:solidFill>
              </a:rPr>
              <a:t>12</a:t>
            </a:r>
            <a:r>
              <a:rPr kumimoji="1" lang="ja-JP" altLang="en-US" sz="3200" b="1" dirty="0">
                <a:solidFill>
                  <a:schemeClr val="bg1"/>
                </a:solidFill>
              </a:rPr>
              <a:t>月　　￥</a:t>
            </a:r>
            <a:r>
              <a:rPr kumimoji="1" lang="en-US" altLang="ja-JP" sz="3200" b="1" dirty="0">
                <a:solidFill>
                  <a:schemeClr val="bg1"/>
                </a:solidFill>
              </a:rPr>
              <a:t>9788</a:t>
            </a:r>
            <a:r>
              <a:rPr kumimoji="1" lang="ja-JP" altLang="en-US" sz="3200" b="1" dirty="0">
                <a:solidFill>
                  <a:schemeClr val="bg1"/>
                </a:solidFill>
              </a:rPr>
              <a:t>　　　　　　　　￥</a:t>
            </a:r>
            <a:r>
              <a:rPr kumimoji="1" lang="en-US" altLang="ja-JP" sz="3200" b="1" dirty="0">
                <a:solidFill>
                  <a:schemeClr val="bg1"/>
                </a:solidFill>
              </a:rPr>
              <a:t>4894</a:t>
            </a:r>
            <a:r>
              <a:rPr kumimoji="1" lang="ja-JP" altLang="en-US" sz="3200" b="1" dirty="0">
                <a:solidFill>
                  <a:schemeClr val="bg1"/>
                </a:solidFill>
              </a:rPr>
              <a:t>　　　　　   </a:t>
            </a:r>
            <a:endParaRPr kumimoji="1" lang="en-US" altLang="ja-JP" sz="3200" b="1" dirty="0">
              <a:solidFill>
                <a:schemeClr val="bg1"/>
              </a:solidFill>
            </a:endParaRPr>
          </a:p>
          <a:p>
            <a:r>
              <a:rPr kumimoji="1" lang="en-US" altLang="ja-JP" sz="3200" b="1" dirty="0">
                <a:solidFill>
                  <a:schemeClr val="bg1"/>
                </a:solidFill>
              </a:rPr>
              <a:t>1</a:t>
            </a:r>
            <a:r>
              <a:rPr kumimoji="1" lang="ja-JP" altLang="en-US" sz="3200" b="1" dirty="0">
                <a:solidFill>
                  <a:schemeClr val="bg1"/>
                </a:solidFill>
              </a:rPr>
              <a:t>月　     ￥</a:t>
            </a:r>
            <a:r>
              <a:rPr kumimoji="1" lang="en-US" altLang="ja-JP" sz="3200" b="1" dirty="0">
                <a:solidFill>
                  <a:schemeClr val="bg1"/>
                </a:solidFill>
              </a:rPr>
              <a:t>14682</a:t>
            </a:r>
            <a:r>
              <a:rPr kumimoji="1" lang="ja-JP" altLang="en-US" sz="3200" b="1" dirty="0">
                <a:solidFill>
                  <a:schemeClr val="bg1"/>
                </a:solidFill>
              </a:rPr>
              <a:t>　　　　　　    ￥</a:t>
            </a:r>
            <a:r>
              <a:rPr kumimoji="1" lang="en-US" altLang="ja-JP" sz="3200" b="1" dirty="0">
                <a:solidFill>
                  <a:schemeClr val="bg1"/>
                </a:solidFill>
              </a:rPr>
              <a:t>11350</a:t>
            </a:r>
          </a:p>
          <a:p>
            <a:r>
              <a:rPr kumimoji="1" lang="en-US" altLang="ja-JP" sz="3200" b="1" dirty="0">
                <a:solidFill>
                  <a:schemeClr val="bg1"/>
                </a:solidFill>
              </a:rPr>
              <a:t>2</a:t>
            </a:r>
            <a:r>
              <a:rPr kumimoji="1" lang="ja-JP" altLang="en-US" sz="3200" b="1" dirty="0">
                <a:solidFill>
                  <a:schemeClr val="bg1"/>
                </a:solidFill>
              </a:rPr>
              <a:t>月　     ￥</a:t>
            </a:r>
            <a:r>
              <a:rPr kumimoji="1" lang="en-US" altLang="ja-JP" sz="3200" b="1" dirty="0">
                <a:solidFill>
                  <a:schemeClr val="bg1"/>
                </a:solidFill>
              </a:rPr>
              <a:t>14682   </a:t>
            </a:r>
            <a:r>
              <a:rPr kumimoji="1" lang="ja-JP" altLang="en-US" sz="3200" b="1" dirty="0">
                <a:solidFill>
                  <a:schemeClr val="bg1"/>
                </a:solidFill>
              </a:rPr>
              <a:t>　　　　　　 ￥</a:t>
            </a:r>
            <a:r>
              <a:rPr kumimoji="1" lang="en-US" altLang="ja-JP" sz="3200" b="1" dirty="0">
                <a:solidFill>
                  <a:schemeClr val="bg1"/>
                </a:solidFill>
              </a:rPr>
              <a:t>10188</a:t>
            </a:r>
          </a:p>
          <a:p>
            <a:r>
              <a:rPr kumimoji="1" lang="en-US" altLang="ja-JP" sz="3200" b="1" dirty="0">
                <a:solidFill>
                  <a:schemeClr val="bg1"/>
                </a:solidFill>
              </a:rPr>
              <a:t>3</a:t>
            </a:r>
            <a:r>
              <a:rPr kumimoji="1" lang="ja-JP" altLang="en-US" sz="3200" b="1" dirty="0">
                <a:solidFill>
                  <a:schemeClr val="bg1"/>
                </a:solidFill>
              </a:rPr>
              <a:t>月　    </a:t>
            </a:r>
            <a:r>
              <a:rPr kumimoji="1" lang="en-US" altLang="ja-JP" sz="3200" b="1" dirty="0">
                <a:solidFill>
                  <a:schemeClr val="bg1"/>
                </a:solidFill>
              </a:rPr>
              <a:t> </a:t>
            </a:r>
            <a:r>
              <a:rPr kumimoji="1" lang="ja-JP" altLang="en-US" sz="3200" b="1" dirty="0">
                <a:solidFill>
                  <a:schemeClr val="bg1"/>
                </a:solidFill>
              </a:rPr>
              <a:t>￥</a:t>
            </a:r>
            <a:r>
              <a:rPr kumimoji="1" lang="en-US" altLang="ja-JP" sz="3200" b="1" dirty="0">
                <a:solidFill>
                  <a:schemeClr val="bg1"/>
                </a:solidFill>
              </a:rPr>
              <a:t>39152</a:t>
            </a:r>
            <a:r>
              <a:rPr kumimoji="1" lang="ja-JP" altLang="en-US" sz="3200" b="1" dirty="0">
                <a:solidFill>
                  <a:schemeClr val="bg1"/>
                </a:solidFill>
              </a:rPr>
              <a:t>　　　　　　　 ￥</a:t>
            </a:r>
            <a:r>
              <a:rPr kumimoji="1" lang="en-US" altLang="ja-JP" sz="3200" b="1" dirty="0">
                <a:solidFill>
                  <a:schemeClr val="bg1"/>
                </a:solidFill>
              </a:rPr>
              <a:t>0</a:t>
            </a:r>
          </a:p>
          <a:p>
            <a:r>
              <a:rPr kumimoji="1" lang="ja-JP" altLang="en-US" sz="3200" b="1" dirty="0">
                <a:solidFill>
                  <a:schemeClr val="bg1"/>
                </a:solidFill>
              </a:rPr>
              <a:t>　計　    </a:t>
            </a:r>
            <a:r>
              <a:rPr kumimoji="1" lang="ja-JP" altLang="en-US" sz="3200" b="1" u="sng" dirty="0">
                <a:solidFill>
                  <a:schemeClr val="bg1"/>
                </a:solidFill>
              </a:rPr>
              <a:t>￥</a:t>
            </a:r>
            <a:r>
              <a:rPr kumimoji="1" lang="en-US" altLang="ja-JP" sz="3200" b="1" u="sng" dirty="0">
                <a:solidFill>
                  <a:schemeClr val="bg1"/>
                </a:solidFill>
              </a:rPr>
              <a:t>78304</a:t>
            </a:r>
            <a:r>
              <a:rPr kumimoji="1" lang="ja-JP" altLang="en-US" sz="3200" b="1" dirty="0">
                <a:solidFill>
                  <a:schemeClr val="bg1"/>
                </a:solidFill>
              </a:rPr>
              <a:t>　　　　　　　 </a:t>
            </a:r>
            <a:r>
              <a:rPr kumimoji="1" lang="ja-JP" altLang="en-US" sz="3200" b="1" u="sng" dirty="0">
                <a:solidFill>
                  <a:schemeClr val="bg1"/>
                </a:solidFill>
              </a:rPr>
              <a:t>￥</a:t>
            </a:r>
            <a:r>
              <a:rPr kumimoji="1" lang="en-US" altLang="ja-JP" sz="3200" b="1" u="sng" dirty="0">
                <a:solidFill>
                  <a:schemeClr val="bg1"/>
                </a:solidFill>
              </a:rPr>
              <a:t>26432</a:t>
            </a:r>
          </a:p>
          <a:p>
            <a:endParaRPr kumimoji="1" lang="en-US" altLang="ja-JP" sz="3200" b="1" dirty="0">
              <a:solidFill>
                <a:schemeClr val="bg1"/>
              </a:solidFill>
            </a:endParaRPr>
          </a:p>
          <a:p>
            <a:r>
              <a:rPr kumimoji="1" lang="ja-JP" altLang="en-US" sz="3200" b="1" dirty="0">
                <a:solidFill>
                  <a:schemeClr val="bg1"/>
                </a:solidFill>
              </a:rPr>
              <a:t>　前期に比べ</a:t>
            </a:r>
            <a:r>
              <a:rPr kumimoji="1" lang="ja-JP" altLang="en-US" sz="4400" b="1" dirty="0">
                <a:solidFill>
                  <a:schemeClr val="accent2">
                    <a:lumMod val="75000"/>
                  </a:schemeClr>
                </a:solidFill>
              </a:rPr>
              <a:t>￥</a:t>
            </a:r>
            <a:r>
              <a:rPr kumimoji="1" lang="en-US" altLang="ja-JP" sz="4400" b="1" dirty="0">
                <a:solidFill>
                  <a:schemeClr val="accent2">
                    <a:lumMod val="75000"/>
                  </a:schemeClr>
                </a:solidFill>
              </a:rPr>
              <a:t>51872</a:t>
            </a:r>
            <a:r>
              <a:rPr kumimoji="1" lang="ja-JP" altLang="en-US" sz="4400" b="1" dirty="0">
                <a:solidFill>
                  <a:schemeClr val="accent2">
                    <a:lumMod val="75000"/>
                  </a:schemeClr>
                </a:solidFill>
              </a:rPr>
              <a:t>低減　　　</a:t>
            </a:r>
            <a:r>
              <a:rPr kumimoji="1" lang="en-US" altLang="ja-JP" sz="4400" b="1" dirty="0">
                <a:solidFill>
                  <a:schemeClr val="accent2">
                    <a:lumMod val="75000"/>
                  </a:schemeClr>
                </a:solidFill>
              </a:rPr>
              <a:t>65</a:t>
            </a:r>
            <a:r>
              <a:rPr kumimoji="1" lang="ja-JP" altLang="en-US" sz="4400" b="1" dirty="0">
                <a:solidFill>
                  <a:schemeClr val="accent2">
                    <a:lumMod val="75000"/>
                  </a:schemeClr>
                </a:solidFill>
              </a:rPr>
              <a:t>％低減</a:t>
            </a:r>
            <a:endParaRPr kumimoji="1" lang="en-US" altLang="ja-JP" sz="3200" b="1" dirty="0">
              <a:solidFill>
                <a:schemeClr val="accent2">
                  <a:lumMod val="75000"/>
                </a:schemeClr>
              </a:solidFill>
            </a:endParaRPr>
          </a:p>
          <a:p>
            <a:endParaRPr kumimoji="1" lang="en-US" altLang="ja-JP" sz="3200" b="1" dirty="0">
              <a:solidFill>
                <a:schemeClr val="accent2">
                  <a:lumMod val="75000"/>
                </a:schemeClr>
              </a:solidFill>
            </a:endParaRPr>
          </a:p>
          <a:p>
            <a:endParaRPr kumimoji="1" lang="en-US" altLang="ja-JP" sz="3200" b="1" dirty="0">
              <a:solidFill>
                <a:schemeClr val="bg1"/>
              </a:solidFill>
            </a:endParaRPr>
          </a:p>
          <a:p>
            <a:endParaRPr kumimoji="1" lang="en-US" altLang="ja-JP" sz="3200" b="1" dirty="0">
              <a:solidFill>
                <a:schemeClr val="bg1"/>
              </a:solidFill>
            </a:endParaRPr>
          </a:p>
          <a:p>
            <a:endParaRPr kumimoji="1" lang="en-US" altLang="ja-JP" sz="3200" b="1" dirty="0">
              <a:solidFill>
                <a:schemeClr val="bg1"/>
              </a:solidFill>
            </a:endParaRPr>
          </a:p>
          <a:p>
            <a:endParaRPr kumimoji="1" lang="en-US" altLang="ja-JP" sz="3200" b="1" dirty="0">
              <a:solidFill>
                <a:schemeClr val="bg1"/>
              </a:solidFill>
            </a:endParaRPr>
          </a:p>
          <a:p>
            <a:endParaRPr kumimoji="1" lang="ja-JP" altLang="en-US" sz="32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711630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6BA9E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88EB5BF1-2725-9789-1681-823E9D3972E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AE148963-15FA-FEB0-854A-A7EDD1B1367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567607" y="-25052"/>
            <a:ext cx="6333630" cy="936104"/>
          </a:xfrm>
        </p:spPr>
        <p:txBody>
          <a:bodyPr>
            <a:normAutofit/>
          </a:bodyPr>
          <a:lstStyle/>
          <a:p>
            <a:pPr algn="ctr"/>
            <a:r>
              <a:rPr lang="ja-JP" altLang="en-US" dirty="0">
                <a:solidFill>
                  <a:schemeClr val="bg1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効果</a:t>
            </a:r>
            <a:endParaRPr kumimoji="1" lang="ja-JP" altLang="en-US" dirty="0">
              <a:solidFill>
                <a:schemeClr val="bg1"/>
              </a:solidFill>
              <a:latin typeface="HGP創英角ﾎﾟｯﾌﾟ体" panose="040B0A00000000000000" pitchFamily="50" charset="-128"/>
              <a:ea typeface="HGP創英角ﾎﾟｯﾌﾟ体" panose="040B0A00000000000000" pitchFamily="50" charset="-128"/>
            </a:endParaRPr>
          </a:p>
        </p:txBody>
      </p:sp>
      <p:sp>
        <p:nvSpPr>
          <p:cNvPr id="8" name="字幕 2">
            <a:extLst>
              <a:ext uri="{FF2B5EF4-FFF2-40B4-BE49-F238E27FC236}">
                <a16:creationId xmlns:a16="http://schemas.microsoft.com/office/drawing/2014/main" id="{1F54B32F-F6FF-CDA9-9740-1F5C8D38847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43372" y="1484784"/>
            <a:ext cx="11305256" cy="4608512"/>
          </a:xfrm>
        </p:spPr>
        <p:txBody>
          <a:bodyPr>
            <a:normAutofit/>
          </a:bodyPr>
          <a:lstStyle/>
          <a:p>
            <a:pPr algn="l"/>
            <a:endParaRPr lang="en-US" altLang="ja-JP" sz="3200" dirty="0">
              <a:solidFill>
                <a:schemeClr val="bg1"/>
              </a:solidFill>
            </a:endParaRPr>
          </a:p>
          <a:p>
            <a:pPr algn="l"/>
            <a:r>
              <a:rPr lang="ja-JP" altLang="en-US" sz="3200" dirty="0">
                <a:solidFill>
                  <a:schemeClr val="bg1"/>
                </a:solidFill>
              </a:rPr>
              <a:t>　　</a:t>
            </a:r>
            <a:endParaRPr lang="en-US" altLang="ja-JP" sz="3200" dirty="0">
              <a:solidFill>
                <a:schemeClr val="bg1"/>
              </a:solidFill>
            </a:endParaRPr>
          </a:p>
          <a:p>
            <a:pPr algn="l"/>
            <a:endParaRPr lang="en-US" altLang="ja-JP" sz="800" dirty="0">
              <a:solidFill>
                <a:schemeClr val="bg1"/>
              </a:solidFill>
            </a:endParaRP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9628DAFD-DDFC-70DC-1129-DD72749AF62C}"/>
              </a:ext>
            </a:extLst>
          </p:cNvPr>
          <p:cNvSpPr txBox="1"/>
          <p:nvPr/>
        </p:nvSpPr>
        <p:spPr>
          <a:xfrm>
            <a:off x="820644" y="936229"/>
            <a:ext cx="9827555" cy="107414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3200" b="1" dirty="0">
                <a:solidFill>
                  <a:schemeClr val="bg1"/>
                </a:solidFill>
              </a:rPr>
              <a:t>月単位で計算すると</a:t>
            </a:r>
            <a:r>
              <a:rPr kumimoji="1" lang="ja-JP" altLang="en-US" sz="3200" b="1" dirty="0">
                <a:solidFill>
                  <a:srgbClr val="0070C0"/>
                </a:solidFill>
              </a:rPr>
              <a:t>￥</a:t>
            </a:r>
            <a:r>
              <a:rPr kumimoji="1" lang="en-US" altLang="ja-JP" sz="3200" b="1" i="1" dirty="0">
                <a:solidFill>
                  <a:srgbClr val="0070C0"/>
                </a:solidFill>
              </a:rPr>
              <a:t>6608</a:t>
            </a:r>
            <a:r>
              <a:rPr kumimoji="1" lang="ja-JP" altLang="en-US" sz="3200" b="1" dirty="0">
                <a:solidFill>
                  <a:schemeClr val="bg1"/>
                </a:solidFill>
              </a:rPr>
              <a:t>→</a:t>
            </a:r>
            <a:r>
              <a:rPr kumimoji="1" lang="en-US" altLang="ja-JP" sz="3200" b="1" dirty="0">
                <a:solidFill>
                  <a:schemeClr val="bg1"/>
                </a:solidFill>
              </a:rPr>
              <a:t>1</a:t>
            </a:r>
            <a:r>
              <a:rPr kumimoji="1" lang="ja-JP" altLang="en-US" sz="3200" b="1" dirty="0">
                <a:solidFill>
                  <a:schemeClr val="bg1"/>
                </a:solidFill>
              </a:rPr>
              <a:t>年で</a:t>
            </a:r>
            <a:r>
              <a:rPr kumimoji="1" lang="ja-JP" altLang="en-US" sz="3200" b="1" dirty="0">
                <a:solidFill>
                  <a:srgbClr val="0070C0"/>
                </a:solidFill>
              </a:rPr>
              <a:t>￥</a:t>
            </a:r>
            <a:r>
              <a:rPr kumimoji="1" lang="en-US" altLang="ja-JP" sz="3200" b="1" i="1" dirty="0">
                <a:solidFill>
                  <a:srgbClr val="0070C0"/>
                </a:solidFill>
              </a:rPr>
              <a:t>79296</a:t>
            </a:r>
            <a:r>
              <a:rPr kumimoji="1" lang="ja-JP" altLang="en-US" sz="3200" b="1" i="1" dirty="0">
                <a:solidFill>
                  <a:schemeClr val="bg1"/>
                </a:solidFill>
              </a:rPr>
              <a:t>の仮定</a:t>
            </a:r>
            <a:endParaRPr kumimoji="1" lang="en-US" altLang="ja-JP" sz="3200" b="1" i="1" dirty="0">
              <a:solidFill>
                <a:schemeClr val="bg1"/>
              </a:solidFill>
            </a:endParaRPr>
          </a:p>
          <a:p>
            <a:endParaRPr kumimoji="1" lang="en-US" altLang="ja-JP" sz="3200" b="1" i="1" dirty="0">
              <a:solidFill>
                <a:schemeClr val="bg1"/>
              </a:solidFill>
            </a:endParaRPr>
          </a:p>
          <a:p>
            <a:r>
              <a:rPr kumimoji="1" lang="en-US" altLang="ja-JP" sz="3200" b="1" dirty="0">
                <a:solidFill>
                  <a:schemeClr val="bg1"/>
                </a:solidFill>
              </a:rPr>
              <a:t>14</a:t>
            </a:r>
            <a:r>
              <a:rPr kumimoji="1" lang="ja-JP" altLang="en-US" sz="3200" b="1" dirty="0">
                <a:solidFill>
                  <a:schemeClr val="bg1"/>
                </a:solidFill>
              </a:rPr>
              <a:t>期　内村</a:t>
            </a:r>
            <a:r>
              <a:rPr kumimoji="1" lang="en-US" altLang="ja-JP" sz="3200" b="1" dirty="0">
                <a:solidFill>
                  <a:schemeClr val="bg1"/>
                </a:solidFill>
              </a:rPr>
              <a:t>PE</a:t>
            </a:r>
            <a:r>
              <a:rPr kumimoji="1" lang="ja-JP" altLang="en-US" sz="3200" b="1" dirty="0">
                <a:solidFill>
                  <a:schemeClr val="bg1"/>
                </a:solidFill>
              </a:rPr>
              <a:t>ゴミ不良</a:t>
            </a:r>
            <a:r>
              <a:rPr kumimoji="1" lang="ja-JP" altLang="en-US" sz="3200" b="1" i="1" dirty="0">
                <a:solidFill>
                  <a:srgbClr val="FF0000"/>
                </a:solidFill>
              </a:rPr>
              <a:t>￥</a:t>
            </a:r>
            <a:r>
              <a:rPr kumimoji="1" lang="en-US" altLang="ja-JP" sz="3200" b="1" i="1" dirty="0">
                <a:solidFill>
                  <a:srgbClr val="FF0000"/>
                </a:solidFill>
              </a:rPr>
              <a:t>187506</a:t>
            </a:r>
          </a:p>
          <a:p>
            <a:endParaRPr kumimoji="1" lang="en-US" altLang="ja-JP" sz="3200" b="1" i="1" dirty="0">
              <a:solidFill>
                <a:srgbClr val="FF0000"/>
              </a:solidFill>
            </a:endParaRPr>
          </a:p>
          <a:p>
            <a:r>
              <a:rPr kumimoji="1" lang="ja-JP" altLang="en-US" sz="3200" b="1" dirty="0">
                <a:solidFill>
                  <a:schemeClr val="bg1"/>
                </a:solidFill>
              </a:rPr>
              <a:t>テーマ目標</a:t>
            </a:r>
            <a:r>
              <a:rPr kumimoji="1" lang="en-US" altLang="ja-JP" sz="3200" b="1" dirty="0">
                <a:solidFill>
                  <a:schemeClr val="bg1"/>
                </a:solidFill>
              </a:rPr>
              <a:t>30</a:t>
            </a:r>
            <a:r>
              <a:rPr kumimoji="1" lang="ja-JP" altLang="en-US" sz="3200" b="1" dirty="0">
                <a:solidFill>
                  <a:schemeClr val="bg1"/>
                </a:solidFill>
              </a:rPr>
              <a:t>％低減　　目標金額￥</a:t>
            </a:r>
            <a:r>
              <a:rPr kumimoji="1" lang="en-US" altLang="ja-JP" sz="3200" b="1" dirty="0">
                <a:solidFill>
                  <a:schemeClr val="bg1"/>
                </a:solidFill>
              </a:rPr>
              <a:t>131000</a:t>
            </a:r>
            <a:r>
              <a:rPr kumimoji="1" lang="ja-JP" altLang="en-US" sz="3200" b="1" dirty="0">
                <a:solidFill>
                  <a:schemeClr val="bg1"/>
                </a:solidFill>
              </a:rPr>
              <a:t>　</a:t>
            </a:r>
            <a:endParaRPr kumimoji="1" lang="en-US" altLang="ja-JP" sz="3200" b="1" dirty="0">
              <a:solidFill>
                <a:schemeClr val="bg1"/>
              </a:solidFill>
            </a:endParaRPr>
          </a:p>
          <a:p>
            <a:endParaRPr kumimoji="1" lang="en-US" altLang="ja-JP" sz="3200" b="1" dirty="0">
              <a:solidFill>
                <a:schemeClr val="bg1"/>
              </a:solidFill>
            </a:endParaRPr>
          </a:p>
          <a:p>
            <a:r>
              <a:rPr kumimoji="1" lang="ja-JP" altLang="en-US" sz="3200" b="1" i="1" dirty="0">
                <a:solidFill>
                  <a:srgbClr val="FF0000"/>
                </a:solidFill>
              </a:rPr>
              <a:t>￥</a:t>
            </a:r>
            <a:r>
              <a:rPr kumimoji="1" lang="en-US" altLang="ja-JP" sz="3200" b="1" i="1" dirty="0">
                <a:solidFill>
                  <a:srgbClr val="FF0000"/>
                </a:solidFill>
              </a:rPr>
              <a:t>187506</a:t>
            </a:r>
            <a:r>
              <a:rPr kumimoji="1" lang="ja-JP" altLang="en-US" sz="3200" b="1" i="1" dirty="0">
                <a:solidFill>
                  <a:schemeClr val="bg1"/>
                </a:solidFill>
              </a:rPr>
              <a:t>－</a:t>
            </a:r>
            <a:r>
              <a:rPr kumimoji="1" lang="ja-JP" altLang="en-US" sz="3200" b="1" i="1" dirty="0">
                <a:solidFill>
                  <a:schemeClr val="bg2">
                    <a:lumMod val="60000"/>
                    <a:lumOff val="40000"/>
                  </a:schemeClr>
                </a:solidFill>
              </a:rPr>
              <a:t>￥</a:t>
            </a:r>
            <a:r>
              <a:rPr kumimoji="1" lang="en-US" altLang="ja-JP" sz="3200" b="1" i="1" dirty="0">
                <a:solidFill>
                  <a:schemeClr val="bg2">
                    <a:lumMod val="60000"/>
                    <a:lumOff val="40000"/>
                  </a:schemeClr>
                </a:solidFill>
              </a:rPr>
              <a:t>79296</a:t>
            </a:r>
            <a:r>
              <a:rPr kumimoji="1" lang="ja-JP" altLang="en-US" sz="3200" b="1" i="1" dirty="0">
                <a:solidFill>
                  <a:schemeClr val="bg1"/>
                </a:solidFill>
              </a:rPr>
              <a:t>＝</a:t>
            </a:r>
            <a:r>
              <a:rPr kumimoji="1" lang="ja-JP" altLang="en-US" sz="4000" b="1" i="1" u="sng" dirty="0">
                <a:solidFill>
                  <a:schemeClr val="bg1"/>
                </a:solidFill>
              </a:rPr>
              <a:t>￥</a:t>
            </a:r>
            <a:r>
              <a:rPr kumimoji="1" lang="en-US" altLang="ja-JP" sz="4000" b="1" i="1" u="sng" dirty="0">
                <a:solidFill>
                  <a:schemeClr val="bg1"/>
                </a:solidFill>
              </a:rPr>
              <a:t>108210</a:t>
            </a:r>
            <a:r>
              <a:rPr kumimoji="1" lang="ja-JP" altLang="en-US" sz="4000" b="1" i="1" u="sng" dirty="0">
                <a:solidFill>
                  <a:schemeClr val="bg1"/>
                </a:solidFill>
              </a:rPr>
              <a:t>　</a:t>
            </a:r>
            <a:r>
              <a:rPr kumimoji="1" lang="en-US" altLang="ja-JP" sz="4000" b="1" i="1" u="sng" dirty="0">
                <a:solidFill>
                  <a:schemeClr val="bg1"/>
                </a:solidFill>
              </a:rPr>
              <a:t>60</a:t>
            </a:r>
            <a:r>
              <a:rPr kumimoji="1" lang="ja-JP" altLang="en-US" sz="4000" b="1" i="1" u="sng" dirty="0">
                <a:solidFill>
                  <a:schemeClr val="bg1"/>
                </a:solidFill>
              </a:rPr>
              <a:t>％低減</a:t>
            </a:r>
            <a:endParaRPr kumimoji="1" lang="en-US" altLang="ja-JP" sz="4000" b="1" i="1" u="sng" dirty="0">
              <a:solidFill>
                <a:schemeClr val="bg1"/>
              </a:solidFill>
            </a:endParaRPr>
          </a:p>
          <a:p>
            <a:r>
              <a:rPr kumimoji="1" lang="ja-JP" altLang="en-US" sz="3200" b="1" dirty="0">
                <a:solidFill>
                  <a:schemeClr val="bg1"/>
                </a:solidFill>
              </a:rPr>
              <a:t>目標に対して￥</a:t>
            </a:r>
            <a:r>
              <a:rPr kumimoji="1" lang="en-US" altLang="ja-JP" sz="3200" b="1" dirty="0">
                <a:solidFill>
                  <a:schemeClr val="bg1"/>
                </a:solidFill>
              </a:rPr>
              <a:t>131000</a:t>
            </a:r>
            <a:r>
              <a:rPr kumimoji="1" lang="ja-JP" altLang="en-US" sz="3200" b="1" dirty="0">
                <a:solidFill>
                  <a:schemeClr val="bg1"/>
                </a:solidFill>
              </a:rPr>
              <a:t>－￥</a:t>
            </a:r>
            <a:r>
              <a:rPr kumimoji="1" lang="en-US" altLang="ja-JP" sz="3200" b="1" dirty="0">
                <a:solidFill>
                  <a:schemeClr val="bg1"/>
                </a:solidFill>
              </a:rPr>
              <a:t>79296</a:t>
            </a:r>
            <a:r>
              <a:rPr kumimoji="1" lang="ja-JP" altLang="en-US" sz="3200" b="1" dirty="0">
                <a:solidFill>
                  <a:schemeClr val="bg1"/>
                </a:solidFill>
              </a:rPr>
              <a:t>＝￥</a:t>
            </a:r>
            <a:r>
              <a:rPr kumimoji="1" lang="en-US" altLang="ja-JP" sz="3200" b="1" dirty="0">
                <a:solidFill>
                  <a:schemeClr val="bg1"/>
                </a:solidFill>
              </a:rPr>
              <a:t>51704</a:t>
            </a:r>
          </a:p>
          <a:p>
            <a:endParaRPr kumimoji="1" lang="en-US" altLang="ja-JP" sz="4000" b="1" dirty="0">
              <a:solidFill>
                <a:schemeClr val="bg1"/>
              </a:solidFill>
            </a:endParaRPr>
          </a:p>
          <a:p>
            <a:r>
              <a:rPr kumimoji="1" lang="ja-JP" altLang="en-US" sz="4000" b="1" u="sng" dirty="0">
                <a:solidFill>
                  <a:schemeClr val="bg1"/>
                </a:solidFill>
              </a:rPr>
              <a:t>目標</a:t>
            </a:r>
            <a:r>
              <a:rPr kumimoji="1" lang="en-US" altLang="ja-JP" sz="4000" b="1" u="sng" dirty="0">
                <a:solidFill>
                  <a:schemeClr val="bg1"/>
                </a:solidFill>
              </a:rPr>
              <a:t>30</a:t>
            </a:r>
            <a:r>
              <a:rPr kumimoji="1" lang="ja-JP" altLang="en-US" sz="4000" b="1" u="sng" dirty="0">
                <a:solidFill>
                  <a:schemeClr val="bg1"/>
                </a:solidFill>
              </a:rPr>
              <a:t>％のところ倍の</a:t>
            </a:r>
            <a:r>
              <a:rPr kumimoji="1" lang="en-US" altLang="ja-JP" sz="4000" b="1" u="sng" dirty="0">
                <a:solidFill>
                  <a:schemeClr val="bg1"/>
                </a:solidFill>
              </a:rPr>
              <a:t>60</a:t>
            </a:r>
            <a:r>
              <a:rPr kumimoji="1" lang="ja-JP" altLang="en-US" sz="4000" b="1" u="sng" dirty="0">
                <a:solidFill>
                  <a:schemeClr val="bg1"/>
                </a:solidFill>
              </a:rPr>
              <a:t>％低減に成功！　</a:t>
            </a:r>
            <a:endParaRPr kumimoji="1" lang="en-US" altLang="ja-JP" sz="4000" b="1" u="sng" dirty="0">
              <a:solidFill>
                <a:schemeClr val="bg1"/>
              </a:solidFill>
            </a:endParaRPr>
          </a:p>
          <a:p>
            <a:endParaRPr kumimoji="1" lang="en-US" altLang="ja-JP" sz="4800" b="1" i="1" u="sng" dirty="0">
              <a:solidFill>
                <a:schemeClr val="bg1"/>
              </a:solidFill>
            </a:endParaRPr>
          </a:p>
          <a:p>
            <a:endParaRPr kumimoji="1" lang="en-US" altLang="ja-JP" sz="4000" b="1" i="1" u="sng" dirty="0">
              <a:solidFill>
                <a:schemeClr val="bg1"/>
              </a:solidFill>
            </a:endParaRPr>
          </a:p>
          <a:p>
            <a:r>
              <a:rPr kumimoji="1" lang="ja-JP" altLang="en-US" sz="4000" b="1" i="1" dirty="0">
                <a:solidFill>
                  <a:schemeClr val="bg1"/>
                </a:solidFill>
              </a:rPr>
              <a:t>　　　　　　　　</a:t>
            </a:r>
            <a:r>
              <a:rPr kumimoji="1" lang="ja-JP" altLang="en-US" sz="6000" b="1" i="1" dirty="0">
                <a:solidFill>
                  <a:schemeClr val="bg1"/>
                </a:solidFill>
              </a:rPr>
              <a:t>　</a:t>
            </a:r>
            <a:r>
              <a:rPr kumimoji="1" lang="ja-JP" altLang="en-US" sz="6000" b="1" dirty="0">
                <a:solidFill>
                  <a:schemeClr val="bg1"/>
                </a:solidFill>
              </a:rPr>
              <a:t>目標達成</a:t>
            </a:r>
            <a:endParaRPr kumimoji="1" lang="en-US" altLang="ja-JP" sz="4000" b="1" dirty="0">
              <a:solidFill>
                <a:schemeClr val="accent2">
                  <a:lumMod val="75000"/>
                </a:schemeClr>
              </a:solidFill>
            </a:endParaRPr>
          </a:p>
          <a:p>
            <a:endParaRPr kumimoji="1" lang="en-US" altLang="ja-JP" sz="4000" b="1" u="sng" dirty="0">
              <a:solidFill>
                <a:schemeClr val="accent2">
                  <a:lumMod val="75000"/>
                </a:schemeClr>
              </a:solidFill>
            </a:endParaRPr>
          </a:p>
          <a:p>
            <a:endParaRPr kumimoji="1" lang="en-US" altLang="ja-JP" sz="3200" b="1" dirty="0">
              <a:solidFill>
                <a:schemeClr val="bg1"/>
              </a:solidFill>
            </a:endParaRPr>
          </a:p>
          <a:p>
            <a:endParaRPr kumimoji="1" lang="en-US" altLang="ja-JP" sz="3200" b="1" dirty="0">
              <a:solidFill>
                <a:schemeClr val="bg1"/>
              </a:solidFill>
            </a:endParaRPr>
          </a:p>
          <a:p>
            <a:endParaRPr kumimoji="1" lang="en-US" altLang="ja-JP" sz="3200" b="1" dirty="0">
              <a:solidFill>
                <a:schemeClr val="bg1"/>
              </a:solidFill>
            </a:endParaRPr>
          </a:p>
          <a:p>
            <a:endParaRPr kumimoji="1" lang="en-US" altLang="ja-JP" sz="3200" b="1" dirty="0">
              <a:solidFill>
                <a:schemeClr val="bg1"/>
              </a:solidFill>
            </a:endParaRPr>
          </a:p>
          <a:p>
            <a:endParaRPr kumimoji="1" lang="ja-JP" altLang="en-US" sz="32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959280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6BA9E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B95ACD92-D387-8A34-EA4A-AA1936A92E3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4811C566-B6D8-E0D8-DE54-1153B080E1D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929185" y="260648"/>
            <a:ext cx="6333630" cy="1152128"/>
          </a:xfrm>
        </p:spPr>
        <p:txBody>
          <a:bodyPr>
            <a:normAutofit fontScale="90000"/>
          </a:bodyPr>
          <a:lstStyle/>
          <a:p>
            <a:pPr algn="ctr"/>
            <a:br>
              <a:rPr kumimoji="1" lang="en-US" altLang="ja-JP" dirty="0"/>
            </a:br>
            <a:br>
              <a:rPr kumimoji="1" lang="en-US" altLang="ja-JP" dirty="0"/>
            </a:br>
            <a:br>
              <a:rPr lang="en-US" altLang="ja-JP" dirty="0"/>
            </a:br>
            <a:r>
              <a:rPr lang="ja-JP" altLang="en-US" sz="7300" dirty="0">
                <a:solidFill>
                  <a:schemeClr val="bg1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役割分担</a:t>
            </a:r>
            <a:endParaRPr kumimoji="1" lang="ja-JP" altLang="en-US" dirty="0">
              <a:solidFill>
                <a:schemeClr val="bg1"/>
              </a:solidFill>
              <a:latin typeface="HGP創英角ﾎﾟｯﾌﾟ体" panose="040B0A00000000000000" pitchFamily="50" charset="-128"/>
              <a:ea typeface="HGP創英角ﾎﾟｯﾌﾟ体" panose="040B0A00000000000000" pitchFamily="50" charset="-128"/>
            </a:endParaRPr>
          </a:p>
        </p:txBody>
      </p:sp>
      <p:sp>
        <p:nvSpPr>
          <p:cNvPr id="3" name="字幕 2">
            <a:extLst>
              <a:ext uri="{FF2B5EF4-FFF2-40B4-BE49-F238E27FC236}">
                <a16:creationId xmlns:a16="http://schemas.microsoft.com/office/drawing/2014/main" id="{0D18BE77-8FEC-0597-9918-F7BBF377C48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341935" y="1844824"/>
            <a:ext cx="9217024" cy="4608512"/>
          </a:xfrm>
        </p:spPr>
        <p:txBody>
          <a:bodyPr>
            <a:normAutofit/>
          </a:bodyPr>
          <a:lstStyle/>
          <a:p>
            <a:pPr algn="l"/>
            <a:r>
              <a:rPr kumimoji="1" lang="ja-JP" altLang="en-US" sz="4000" dirty="0">
                <a:solidFill>
                  <a:schemeClr val="bg1"/>
                </a:solidFill>
              </a:rPr>
              <a:t>リーダー　　　　　　中林さん</a:t>
            </a:r>
            <a:endParaRPr kumimoji="1" lang="en-US" altLang="ja-JP" sz="4000" dirty="0">
              <a:solidFill>
                <a:schemeClr val="bg1"/>
              </a:solidFill>
            </a:endParaRPr>
          </a:p>
          <a:p>
            <a:pPr algn="l"/>
            <a:r>
              <a:rPr lang="ja-JP" altLang="en-US" sz="4000" dirty="0">
                <a:solidFill>
                  <a:schemeClr val="bg1"/>
                </a:solidFill>
              </a:rPr>
              <a:t>書記　　　　　　　    崎摩さん</a:t>
            </a:r>
            <a:endParaRPr lang="en-US" altLang="ja-JP" sz="4000" dirty="0">
              <a:solidFill>
                <a:schemeClr val="bg1"/>
              </a:solidFill>
            </a:endParaRPr>
          </a:p>
          <a:p>
            <a:pPr algn="l"/>
            <a:r>
              <a:rPr kumimoji="1" lang="ja-JP" altLang="en-US" sz="4000" dirty="0">
                <a:solidFill>
                  <a:schemeClr val="bg1"/>
                </a:solidFill>
              </a:rPr>
              <a:t>データ　　　　　　　 </a:t>
            </a:r>
            <a:r>
              <a:rPr kumimoji="1" lang="ja-JP" altLang="en-US" sz="4000">
                <a:solidFill>
                  <a:schemeClr val="bg1"/>
                </a:solidFill>
              </a:rPr>
              <a:t>池上さん・菊地さん</a:t>
            </a:r>
            <a:endParaRPr kumimoji="1" lang="en-US" altLang="ja-JP" sz="4000" dirty="0">
              <a:solidFill>
                <a:schemeClr val="bg1"/>
              </a:solidFill>
            </a:endParaRPr>
          </a:p>
          <a:p>
            <a:pPr algn="l"/>
            <a:r>
              <a:rPr lang="ja-JP" altLang="en-US" sz="4000" dirty="0">
                <a:solidFill>
                  <a:schemeClr val="bg1"/>
                </a:solidFill>
              </a:rPr>
              <a:t>発表　　　　　　　　 田中さん</a:t>
            </a:r>
            <a:endParaRPr lang="en-US" altLang="ja-JP" sz="4000" dirty="0">
              <a:solidFill>
                <a:schemeClr val="bg1"/>
              </a:solidFill>
            </a:endParaRPr>
          </a:p>
          <a:p>
            <a:pPr algn="l"/>
            <a:r>
              <a:rPr kumimoji="1" lang="ja-JP" altLang="en-US" sz="4000" dirty="0">
                <a:solidFill>
                  <a:schemeClr val="bg1"/>
                </a:solidFill>
              </a:rPr>
              <a:t>診断担当　　　　　 藤田さん</a:t>
            </a:r>
            <a:endParaRPr kumimoji="1" lang="en-US" altLang="ja-JP" sz="4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9312013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6BA9E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CF63C2E0-4009-172B-5539-98762DD8F7D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0622F924-CDC3-48C3-5847-770EBAA7C04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999656" y="404664"/>
            <a:ext cx="6333630" cy="1152128"/>
          </a:xfrm>
        </p:spPr>
        <p:txBody>
          <a:bodyPr>
            <a:normAutofit fontScale="90000"/>
          </a:bodyPr>
          <a:lstStyle/>
          <a:p>
            <a:pPr algn="ctr"/>
            <a:br>
              <a:rPr kumimoji="1" lang="en-US" altLang="ja-JP" dirty="0"/>
            </a:br>
            <a:br>
              <a:rPr kumimoji="1" lang="en-US" altLang="ja-JP" dirty="0"/>
            </a:br>
            <a:br>
              <a:rPr lang="en-US" altLang="ja-JP" dirty="0"/>
            </a:br>
            <a:r>
              <a:rPr lang="ja-JP" altLang="en-US" sz="7300" dirty="0">
                <a:solidFill>
                  <a:srgbClr val="FFC000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テーマ</a:t>
            </a:r>
            <a:r>
              <a:rPr lang="ja-JP" altLang="en-US" sz="7300" dirty="0">
                <a:solidFill>
                  <a:schemeClr val="bg1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の候補</a:t>
            </a:r>
            <a:endParaRPr kumimoji="1" lang="ja-JP" altLang="en-US" dirty="0">
              <a:solidFill>
                <a:schemeClr val="bg1"/>
              </a:solidFill>
              <a:latin typeface="HGP創英角ﾎﾟｯﾌﾟ体" panose="040B0A00000000000000" pitchFamily="50" charset="-128"/>
              <a:ea typeface="HGP創英角ﾎﾟｯﾌﾟ体" panose="040B0A00000000000000" pitchFamily="50" charset="-128"/>
            </a:endParaRPr>
          </a:p>
        </p:txBody>
      </p:sp>
      <p:sp>
        <p:nvSpPr>
          <p:cNvPr id="3" name="字幕 2">
            <a:extLst>
              <a:ext uri="{FF2B5EF4-FFF2-40B4-BE49-F238E27FC236}">
                <a16:creationId xmlns:a16="http://schemas.microsoft.com/office/drawing/2014/main" id="{1D4055A1-9BD1-4583-93D9-EA1475567FD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35360" y="1844824"/>
            <a:ext cx="11305256" cy="4608512"/>
          </a:xfrm>
        </p:spPr>
        <p:txBody>
          <a:bodyPr>
            <a:normAutofit/>
          </a:bodyPr>
          <a:lstStyle/>
          <a:p>
            <a:pPr algn="l"/>
            <a:r>
              <a:rPr lang="ja-JP" altLang="en-US" sz="3600" dirty="0">
                <a:solidFill>
                  <a:schemeClr val="bg1"/>
                </a:solidFill>
              </a:rPr>
              <a:t>①設備保全・・・故障する前になんとかしたい</a:t>
            </a:r>
            <a:endParaRPr lang="en-US" altLang="ja-JP" sz="3600" dirty="0">
              <a:solidFill>
                <a:schemeClr val="bg1"/>
              </a:solidFill>
            </a:endParaRPr>
          </a:p>
          <a:p>
            <a:pPr algn="l"/>
            <a:r>
              <a:rPr lang="ja-JP" altLang="en-US" sz="3600" dirty="0">
                <a:solidFill>
                  <a:schemeClr val="bg1"/>
                </a:solidFill>
              </a:rPr>
              <a:t>②ゴミ不良の低減</a:t>
            </a:r>
            <a:endParaRPr lang="en-US" altLang="ja-JP" sz="3600" dirty="0">
              <a:solidFill>
                <a:schemeClr val="bg1"/>
              </a:solidFill>
            </a:endParaRPr>
          </a:p>
          <a:p>
            <a:pPr algn="l"/>
            <a:r>
              <a:rPr lang="ja-JP" altLang="en-US" sz="3600" dirty="0">
                <a:solidFill>
                  <a:schemeClr val="bg1"/>
                </a:solidFill>
              </a:rPr>
              <a:t>③浴槽パンの生産性向上</a:t>
            </a:r>
            <a:endParaRPr lang="en-US" altLang="ja-JP" sz="3600" dirty="0">
              <a:solidFill>
                <a:schemeClr val="bg1"/>
              </a:solidFill>
            </a:endParaRPr>
          </a:p>
          <a:p>
            <a:pPr algn="l"/>
            <a:r>
              <a:rPr lang="ja-JP" altLang="en-US" sz="3600" dirty="0">
                <a:solidFill>
                  <a:schemeClr val="bg1"/>
                </a:solidFill>
              </a:rPr>
              <a:t>④油圧（ドレンパン）の生産性向上</a:t>
            </a:r>
            <a:endParaRPr lang="en-US" altLang="ja-JP" sz="3600" dirty="0">
              <a:solidFill>
                <a:schemeClr val="bg1"/>
              </a:solidFill>
            </a:endParaRPr>
          </a:p>
          <a:p>
            <a:pPr algn="l"/>
            <a:r>
              <a:rPr lang="ja-JP" altLang="en-US" sz="3600" dirty="0">
                <a:solidFill>
                  <a:schemeClr val="bg1"/>
                </a:solidFill>
              </a:rPr>
              <a:t>⑤浴槽パンを</a:t>
            </a:r>
            <a:r>
              <a:rPr lang="en-US" altLang="ja-JP" sz="3600" dirty="0">
                <a:solidFill>
                  <a:schemeClr val="bg1"/>
                </a:solidFill>
              </a:rPr>
              <a:t>1</a:t>
            </a:r>
            <a:r>
              <a:rPr lang="ja-JP" altLang="en-US" sz="3600" dirty="0">
                <a:solidFill>
                  <a:schemeClr val="bg1"/>
                </a:solidFill>
              </a:rPr>
              <a:t>人作業にしたい</a:t>
            </a:r>
            <a:endParaRPr lang="en-US" altLang="ja-JP" sz="3600" dirty="0">
              <a:solidFill>
                <a:schemeClr val="bg1"/>
              </a:solidFill>
            </a:endParaRPr>
          </a:p>
          <a:p>
            <a:pPr algn="l"/>
            <a:endParaRPr lang="en-US" altLang="ja-JP" sz="3600" dirty="0">
              <a:solidFill>
                <a:schemeClr val="bg1"/>
              </a:solidFill>
            </a:endParaRPr>
          </a:p>
          <a:p>
            <a:pPr algn="l"/>
            <a:endParaRPr lang="en-US" altLang="ja-JP" sz="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985904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6BA9E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F035502F-E22D-22DE-D992-D90A6D99D0F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86AE19E2-823C-F4C6-AFE7-2A2D58401C0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999656" y="404664"/>
            <a:ext cx="6333630" cy="1152128"/>
          </a:xfrm>
        </p:spPr>
        <p:txBody>
          <a:bodyPr>
            <a:normAutofit fontScale="90000"/>
          </a:bodyPr>
          <a:lstStyle/>
          <a:p>
            <a:pPr algn="ctr"/>
            <a:br>
              <a:rPr kumimoji="1" lang="en-US" altLang="ja-JP" dirty="0"/>
            </a:br>
            <a:br>
              <a:rPr kumimoji="1" lang="en-US" altLang="ja-JP" dirty="0"/>
            </a:br>
            <a:br>
              <a:rPr lang="en-US" altLang="ja-JP" dirty="0"/>
            </a:br>
            <a:r>
              <a:rPr lang="ja-JP" altLang="en-US" sz="7300" dirty="0">
                <a:solidFill>
                  <a:srgbClr val="FFC000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テーマ</a:t>
            </a:r>
            <a:r>
              <a:rPr lang="ja-JP" altLang="en-US" sz="7300" dirty="0">
                <a:solidFill>
                  <a:schemeClr val="bg1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の決定</a:t>
            </a:r>
            <a:endParaRPr kumimoji="1" lang="ja-JP" altLang="en-US" dirty="0">
              <a:solidFill>
                <a:schemeClr val="bg1"/>
              </a:solidFill>
              <a:latin typeface="HGP創英角ﾎﾟｯﾌﾟ体" panose="040B0A00000000000000" pitchFamily="50" charset="-128"/>
              <a:ea typeface="HGP創英角ﾎﾟｯﾌﾟ体" panose="040B0A00000000000000" pitchFamily="50" charset="-128"/>
            </a:endParaRPr>
          </a:p>
        </p:txBody>
      </p:sp>
      <p:sp>
        <p:nvSpPr>
          <p:cNvPr id="3" name="字幕 2">
            <a:extLst>
              <a:ext uri="{FF2B5EF4-FFF2-40B4-BE49-F238E27FC236}">
                <a16:creationId xmlns:a16="http://schemas.microsoft.com/office/drawing/2014/main" id="{36526B20-FE91-88AA-8A88-E9BBCDF35DE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35360" y="1844824"/>
            <a:ext cx="11305256" cy="4608512"/>
          </a:xfrm>
        </p:spPr>
        <p:txBody>
          <a:bodyPr>
            <a:normAutofit/>
          </a:bodyPr>
          <a:lstStyle/>
          <a:p>
            <a:pPr algn="l"/>
            <a:r>
              <a:rPr lang="ja-JP" altLang="en-US" sz="3600" dirty="0">
                <a:solidFill>
                  <a:srgbClr val="FFC000"/>
                </a:solidFill>
              </a:rPr>
              <a:t>　　　　　　　　　</a:t>
            </a:r>
            <a:r>
              <a:rPr lang="ja-JP" altLang="en-US" sz="4400" dirty="0">
                <a:solidFill>
                  <a:srgbClr val="FFC000"/>
                </a:solidFill>
              </a:rPr>
              <a:t>　</a:t>
            </a:r>
            <a:r>
              <a:rPr lang="ja-JP" altLang="en-US" sz="4400" dirty="0">
                <a:solidFill>
                  <a:schemeClr val="bg1"/>
                </a:solidFill>
              </a:rPr>
              <a:t>②</a:t>
            </a:r>
            <a:r>
              <a:rPr lang="ja-JP" altLang="en-US" sz="4400" i="1" dirty="0">
                <a:solidFill>
                  <a:schemeClr val="bg1"/>
                </a:solidFill>
              </a:rPr>
              <a:t>ゴミ不良の低減</a:t>
            </a:r>
            <a:endParaRPr lang="en-US" altLang="ja-JP" sz="3600" i="1" dirty="0">
              <a:solidFill>
                <a:schemeClr val="bg1"/>
              </a:solidFill>
            </a:endParaRPr>
          </a:p>
          <a:p>
            <a:pPr algn="l"/>
            <a:r>
              <a:rPr lang="ja-JP" altLang="en-US" sz="3600" dirty="0">
                <a:solidFill>
                  <a:schemeClr val="bg1"/>
                </a:solidFill>
              </a:rPr>
              <a:t>　　　　　　　　　　　　　　　　↓</a:t>
            </a:r>
            <a:endParaRPr lang="en-US" altLang="ja-JP" sz="3600" dirty="0">
              <a:solidFill>
                <a:schemeClr val="bg1"/>
              </a:solidFill>
            </a:endParaRPr>
          </a:p>
          <a:p>
            <a:pPr algn="l"/>
            <a:r>
              <a:rPr lang="ja-JP" altLang="en-US" sz="3600" dirty="0">
                <a:solidFill>
                  <a:schemeClr val="bg1"/>
                </a:solidFill>
              </a:rPr>
              <a:t>　　　　</a:t>
            </a:r>
            <a:endParaRPr lang="en-US" altLang="ja-JP" sz="3600" dirty="0">
              <a:solidFill>
                <a:schemeClr val="bg1"/>
              </a:solidFill>
            </a:endParaRPr>
          </a:p>
          <a:p>
            <a:pPr algn="l"/>
            <a:r>
              <a:rPr lang="ja-JP" altLang="en-US" sz="3600" dirty="0">
                <a:solidFill>
                  <a:schemeClr val="bg1"/>
                </a:solidFill>
              </a:rPr>
              <a:t>　　　</a:t>
            </a:r>
            <a:r>
              <a:rPr lang="ja-JP" altLang="en-US" sz="4400" dirty="0">
                <a:solidFill>
                  <a:schemeClr val="bg1"/>
                </a:solidFill>
              </a:rPr>
              <a:t>　</a:t>
            </a:r>
            <a:r>
              <a:rPr lang="ja-JP" altLang="en-US" sz="4400" dirty="0">
                <a:solidFill>
                  <a:srgbClr val="FF0000"/>
                </a:solidFill>
              </a:rPr>
              <a:t>やはり成形工程で１番の問題である！</a:t>
            </a:r>
            <a:endParaRPr lang="en-US" altLang="ja-JP" sz="4400" dirty="0">
              <a:solidFill>
                <a:srgbClr val="FF0000"/>
              </a:solidFill>
            </a:endParaRPr>
          </a:p>
          <a:p>
            <a:pPr algn="l"/>
            <a:endParaRPr lang="en-US" altLang="ja-JP" sz="4400" dirty="0">
              <a:solidFill>
                <a:srgbClr val="FF0000"/>
              </a:solidFill>
            </a:endParaRPr>
          </a:p>
          <a:p>
            <a:pPr algn="l"/>
            <a:r>
              <a:rPr lang="ja-JP" altLang="en-US" sz="3600" dirty="0">
                <a:solidFill>
                  <a:schemeClr val="bg1"/>
                </a:solidFill>
              </a:rPr>
              <a:t>に決定！</a:t>
            </a:r>
            <a:endParaRPr lang="en-US" altLang="ja-JP" sz="3600" dirty="0">
              <a:solidFill>
                <a:schemeClr val="bg1"/>
              </a:solidFill>
            </a:endParaRPr>
          </a:p>
          <a:p>
            <a:pPr algn="l"/>
            <a:endParaRPr lang="en-US" altLang="ja-JP" sz="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288990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6BA9E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678BA2DE-8E2D-5A64-FAA4-B918481788B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8B111DA8-4966-BE85-C114-F79BF4791CE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821173" y="260648"/>
            <a:ext cx="6333630" cy="1152128"/>
          </a:xfrm>
        </p:spPr>
        <p:txBody>
          <a:bodyPr>
            <a:normAutofit/>
          </a:bodyPr>
          <a:lstStyle/>
          <a:p>
            <a:pPr algn="ctr"/>
            <a:r>
              <a:rPr kumimoji="1" lang="ja-JP" altLang="en-US" dirty="0">
                <a:solidFill>
                  <a:schemeClr val="bg1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現状把握</a:t>
            </a:r>
          </a:p>
        </p:txBody>
      </p:sp>
      <p:sp>
        <p:nvSpPr>
          <p:cNvPr id="3" name="字幕 2">
            <a:extLst>
              <a:ext uri="{FF2B5EF4-FFF2-40B4-BE49-F238E27FC236}">
                <a16:creationId xmlns:a16="http://schemas.microsoft.com/office/drawing/2014/main" id="{B472B526-1A42-743C-D356-A56BBE9FFF0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35360" y="1844824"/>
            <a:ext cx="11305256" cy="4608512"/>
          </a:xfrm>
        </p:spPr>
        <p:txBody>
          <a:bodyPr>
            <a:normAutofit fontScale="92500" lnSpcReduction="10000"/>
          </a:bodyPr>
          <a:lstStyle/>
          <a:p>
            <a:pPr algn="l"/>
            <a:r>
              <a:rPr lang="en-US" altLang="ja-JP" sz="3600" dirty="0">
                <a:solidFill>
                  <a:schemeClr val="bg1"/>
                </a:solidFill>
              </a:rPr>
              <a:t>14</a:t>
            </a:r>
            <a:r>
              <a:rPr lang="ja-JP" altLang="en-US" sz="3600" dirty="0">
                <a:solidFill>
                  <a:schemeClr val="bg1"/>
                </a:solidFill>
              </a:rPr>
              <a:t>期の</a:t>
            </a:r>
            <a:r>
              <a:rPr lang="en-US" altLang="ja-JP" sz="3600" dirty="0">
                <a:solidFill>
                  <a:schemeClr val="bg1"/>
                </a:solidFill>
              </a:rPr>
              <a:t>1</a:t>
            </a:r>
            <a:r>
              <a:rPr lang="ja-JP" altLang="en-US" sz="3600" dirty="0">
                <a:solidFill>
                  <a:schemeClr val="bg1"/>
                </a:solidFill>
              </a:rPr>
              <a:t>年間のゴミ不良金額</a:t>
            </a:r>
            <a:endParaRPr lang="en-US" altLang="ja-JP" sz="3600" dirty="0">
              <a:solidFill>
                <a:schemeClr val="bg1"/>
              </a:solidFill>
            </a:endParaRPr>
          </a:p>
          <a:p>
            <a:pPr algn="l"/>
            <a:r>
              <a:rPr lang="en-US" altLang="ja-JP" sz="3600" dirty="0">
                <a:solidFill>
                  <a:srgbClr val="C00000"/>
                </a:solidFill>
              </a:rPr>
              <a:t>4</a:t>
            </a:r>
            <a:r>
              <a:rPr lang="ja-JP" altLang="en-US" sz="3600" dirty="0">
                <a:solidFill>
                  <a:schemeClr val="bg1"/>
                </a:solidFill>
              </a:rPr>
              <a:t>月　￥</a:t>
            </a:r>
            <a:r>
              <a:rPr lang="en-US" altLang="ja-JP" sz="3600" dirty="0">
                <a:solidFill>
                  <a:schemeClr val="bg1"/>
                </a:solidFill>
              </a:rPr>
              <a:t>100.139</a:t>
            </a:r>
            <a:r>
              <a:rPr lang="ja-JP" altLang="en-US" sz="3600" dirty="0">
                <a:solidFill>
                  <a:schemeClr val="bg1"/>
                </a:solidFill>
              </a:rPr>
              <a:t>　　</a:t>
            </a:r>
            <a:r>
              <a:rPr lang="en-US" altLang="ja-JP" sz="3600" dirty="0">
                <a:solidFill>
                  <a:srgbClr val="C00000"/>
                </a:solidFill>
              </a:rPr>
              <a:t>5</a:t>
            </a:r>
            <a:r>
              <a:rPr lang="ja-JP" altLang="en-US" sz="3600" dirty="0">
                <a:solidFill>
                  <a:schemeClr val="bg1"/>
                </a:solidFill>
              </a:rPr>
              <a:t>月　￥</a:t>
            </a:r>
            <a:r>
              <a:rPr lang="en-US" altLang="ja-JP" sz="3600" dirty="0">
                <a:solidFill>
                  <a:schemeClr val="bg1"/>
                </a:solidFill>
              </a:rPr>
              <a:t>137.066</a:t>
            </a:r>
            <a:r>
              <a:rPr lang="ja-JP" altLang="en-US" sz="3600" dirty="0">
                <a:solidFill>
                  <a:schemeClr val="bg1"/>
                </a:solidFill>
              </a:rPr>
              <a:t>　　</a:t>
            </a:r>
            <a:r>
              <a:rPr lang="en-US" altLang="ja-JP" sz="3600" dirty="0">
                <a:solidFill>
                  <a:srgbClr val="C00000"/>
                </a:solidFill>
              </a:rPr>
              <a:t>6</a:t>
            </a:r>
            <a:r>
              <a:rPr lang="ja-JP" altLang="en-US" sz="3600" dirty="0">
                <a:solidFill>
                  <a:schemeClr val="bg1"/>
                </a:solidFill>
              </a:rPr>
              <a:t>月　￥</a:t>
            </a:r>
            <a:r>
              <a:rPr lang="en-US" altLang="ja-JP" sz="3600" dirty="0">
                <a:solidFill>
                  <a:schemeClr val="bg1"/>
                </a:solidFill>
              </a:rPr>
              <a:t>114.422</a:t>
            </a:r>
          </a:p>
          <a:p>
            <a:pPr algn="l"/>
            <a:r>
              <a:rPr lang="en-US" altLang="ja-JP" sz="3600" dirty="0">
                <a:solidFill>
                  <a:srgbClr val="C00000"/>
                </a:solidFill>
              </a:rPr>
              <a:t>7</a:t>
            </a:r>
            <a:r>
              <a:rPr lang="ja-JP" altLang="en-US" sz="3600" dirty="0">
                <a:solidFill>
                  <a:schemeClr val="bg1"/>
                </a:solidFill>
              </a:rPr>
              <a:t>月　￥</a:t>
            </a:r>
            <a:r>
              <a:rPr lang="en-US" altLang="ja-JP" sz="3600" dirty="0">
                <a:solidFill>
                  <a:schemeClr val="bg1"/>
                </a:solidFill>
              </a:rPr>
              <a:t>93.155</a:t>
            </a:r>
            <a:r>
              <a:rPr lang="ja-JP" altLang="en-US" sz="3600" dirty="0">
                <a:solidFill>
                  <a:schemeClr val="bg1"/>
                </a:solidFill>
              </a:rPr>
              <a:t>　　  </a:t>
            </a:r>
            <a:r>
              <a:rPr lang="en-US" altLang="ja-JP" sz="3600" dirty="0">
                <a:solidFill>
                  <a:srgbClr val="C00000"/>
                </a:solidFill>
              </a:rPr>
              <a:t>8</a:t>
            </a:r>
            <a:r>
              <a:rPr lang="ja-JP" altLang="en-US" sz="3600" dirty="0">
                <a:solidFill>
                  <a:schemeClr val="bg1"/>
                </a:solidFill>
              </a:rPr>
              <a:t>月　￥</a:t>
            </a:r>
            <a:r>
              <a:rPr lang="en-US" altLang="ja-JP" sz="3600" dirty="0">
                <a:solidFill>
                  <a:schemeClr val="bg1"/>
                </a:solidFill>
              </a:rPr>
              <a:t>96.421</a:t>
            </a:r>
            <a:r>
              <a:rPr lang="ja-JP" altLang="en-US" sz="3600" dirty="0">
                <a:solidFill>
                  <a:schemeClr val="bg1"/>
                </a:solidFill>
              </a:rPr>
              <a:t>　　   </a:t>
            </a:r>
            <a:r>
              <a:rPr lang="en-US" altLang="ja-JP" sz="3600" dirty="0">
                <a:solidFill>
                  <a:srgbClr val="C00000"/>
                </a:solidFill>
              </a:rPr>
              <a:t>9</a:t>
            </a:r>
            <a:r>
              <a:rPr lang="ja-JP" altLang="en-US" sz="3600" dirty="0">
                <a:solidFill>
                  <a:schemeClr val="bg1"/>
                </a:solidFill>
              </a:rPr>
              <a:t>月　￥</a:t>
            </a:r>
            <a:r>
              <a:rPr lang="en-US" altLang="ja-JP" sz="3600" dirty="0">
                <a:solidFill>
                  <a:schemeClr val="bg1"/>
                </a:solidFill>
              </a:rPr>
              <a:t>86.605</a:t>
            </a:r>
          </a:p>
          <a:p>
            <a:pPr algn="l"/>
            <a:r>
              <a:rPr lang="en-US" altLang="ja-JP" sz="3600" dirty="0">
                <a:solidFill>
                  <a:srgbClr val="C00000"/>
                </a:solidFill>
              </a:rPr>
              <a:t>10</a:t>
            </a:r>
            <a:r>
              <a:rPr lang="ja-JP" altLang="en-US" sz="3600" dirty="0">
                <a:solidFill>
                  <a:schemeClr val="bg1"/>
                </a:solidFill>
              </a:rPr>
              <a:t>月　￥</a:t>
            </a:r>
            <a:r>
              <a:rPr lang="en-US" altLang="ja-JP" sz="3600" dirty="0">
                <a:solidFill>
                  <a:schemeClr val="bg1"/>
                </a:solidFill>
              </a:rPr>
              <a:t>140.619</a:t>
            </a:r>
            <a:r>
              <a:rPr lang="ja-JP" altLang="en-US" sz="3600" dirty="0">
                <a:solidFill>
                  <a:schemeClr val="bg1"/>
                </a:solidFill>
              </a:rPr>
              <a:t>　　</a:t>
            </a:r>
            <a:r>
              <a:rPr lang="en-US" altLang="ja-JP" sz="3600" dirty="0">
                <a:solidFill>
                  <a:srgbClr val="C00000"/>
                </a:solidFill>
              </a:rPr>
              <a:t>11</a:t>
            </a:r>
            <a:r>
              <a:rPr lang="ja-JP" altLang="en-US" sz="3600" dirty="0">
                <a:solidFill>
                  <a:schemeClr val="bg1"/>
                </a:solidFill>
              </a:rPr>
              <a:t>月　￥</a:t>
            </a:r>
            <a:r>
              <a:rPr lang="en-US" altLang="ja-JP" sz="3600" dirty="0">
                <a:solidFill>
                  <a:schemeClr val="bg1"/>
                </a:solidFill>
              </a:rPr>
              <a:t>117.006</a:t>
            </a:r>
            <a:r>
              <a:rPr lang="ja-JP" altLang="en-US" sz="3600" dirty="0">
                <a:solidFill>
                  <a:schemeClr val="bg1"/>
                </a:solidFill>
              </a:rPr>
              <a:t>　　</a:t>
            </a:r>
            <a:r>
              <a:rPr lang="en-US" altLang="ja-JP" sz="3600" dirty="0">
                <a:solidFill>
                  <a:srgbClr val="C00000"/>
                </a:solidFill>
              </a:rPr>
              <a:t>12</a:t>
            </a:r>
            <a:r>
              <a:rPr lang="ja-JP" altLang="en-US" sz="3600" dirty="0">
                <a:solidFill>
                  <a:schemeClr val="bg1"/>
                </a:solidFill>
              </a:rPr>
              <a:t>月　￥</a:t>
            </a:r>
            <a:r>
              <a:rPr lang="en-US" altLang="ja-JP" sz="3600" dirty="0">
                <a:solidFill>
                  <a:schemeClr val="bg1"/>
                </a:solidFill>
              </a:rPr>
              <a:t>200.520</a:t>
            </a:r>
          </a:p>
          <a:p>
            <a:pPr algn="l"/>
            <a:r>
              <a:rPr lang="en-US" altLang="ja-JP" sz="3600" dirty="0">
                <a:solidFill>
                  <a:srgbClr val="C00000"/>
                </a:solidFill>
              </a:rPr>
              <a:t>1</a:t>
            </a:r>
            <a:r>
              <a:rPr lang="ja-JP" altLang="en-US" sz="3600" dirty="0">
                <a:solidFill>
                  <a:schemeClr val="bg1"/>
                </a:solidFill>
              </a:rPr>
              <a:t>月　￥</a:t>
            </a:r>
            <a:r>
              <a:rPr lang="en-US" altLang="ja-JP" sz="3600" dirty="0">
                <a:solidFill>
                  <a:schemeClr val="bg1"/>
                </a:solidFill>
              </a:rPr>
              <a:t>80.108</a:t>
            </a:r>
            <a:r>
              <a:rPr lang="ja-JP" altLang="en-US" sz="3600" dirty="0">
                <a:solidFill>
                  <a:schemeClr val="bg1"/>
                </a:solidFill>
              </a:rPr>
              <a:t>　　</a:t>
            </a:r>
            <a:r>
              <a:rPr lang="en-US" altLang="ja-JP" sz="3600" dirty="0">
                <a:solidFill>
                  <a:srgbClr val="C00000"/>
                </a:solidFill>
              </a:rPr>
              <a:t>2</a:t>
            </a:r>
            <a:r>
              <a:rPr lang="ja-JP" altLang="en-US" sz="3600" dirty="0">
                <a:solidFill>
                  <a:schemeClr val="bg1"/>
                </a:solidFill>
              </a:rPr>
              <a:t>月　￥</a:t>
            </a:r>
            <a:r>
              <a:rPr lang="en-US" altLang="ja-JP" sz="3600" dirty="0">
                <a:solidFill>
                  <a:schemeClr val="bg1"/>
                </a:solidFill>
              </a:rPr>
              <a:t>98.496</a:t>
            </a:r>
            <a:r>
              <a:rPr lang="ja-JP" altLang="en-US" sz="3600" dirty="0">
                <a:solidFill>
                  <a:schemeClr val="bg1"/>
                </a:solidFill>
              </a:rPr>
              <a:t>　　</a:t>
            </a:r>
            <a:r>
              <a:rPr lang="en-US" altLang="ja-JP" sz="3600" dirty="0">
                <a:solidFill>
                  <a:srgbClr val="C00000"/>
                </a:solidFill>
              </a:rPr>
              <a:t>3</a:t>
            </a:r>
            <a:r>
              <a:rPr lang="ja-JP" altLang="en-US" sz="3600" dirty="0">
                <a:solidFill>
                  <a:schemeClr val="bg1"/>
                </a:solidFill>
              </a:rPr>
              <a:t>月　￥</a:t>
            </a:r>
            <a:r>
              <a:rPr lang="en-US" altLang="ja-JP" sz="3600" dirty="0">
                <a:solidFill>
                  <a:schemeClr val="bg1"/>
                </a:solidFill>
              </a:rPr>
              <a:t>194.449</a:t>
            </a:r>
            <a:r>
              <a:rPr lang="ja-JP" altLang="en-US" sz="3600" dirty="0">
                <a:solidFill>
                  <a:schemeClr val="bg1"/>
                </a:solidFill>
              </a:rPr>
              <a:t>　　</a:t>
            </a:r>
            <a:endParaRPr lang="en-US" altLang="ja-JP" sz="3600" dirty="0">
              <a:solidFill>
                <a:schemeClr val="bg1"/>
              </a:solidFill>
            </a:endParaRPr>
          </a:p>
          <a:p>
            <a:pPr algn="l"/>
            <a:endParaRPr lang="en-US" altLang="ja-JP" sz="3600" dirty="0">
              <a:solidFill>
                <a:schemeClr val="bg1"/>
              </a:solidFill>
            </a:endParaRPr>
          </a:p>
          <a:p>
            <a:pPr algn="l"/>
            <a:r>
              <a:rPr lang="ja-JP" altLang="en-US" sz="6500" dirty="0">
                <a:solidFill>
                  <a:schemeClr val="bg1"/>
                </a:solidFill>
              </a:rPr>
              <a:t>合計　</a:t>
            </a:r>
            <a:r>
              <a:rPr lang="ja-JP" altLang="en-US" sz="6500" i="1" dirty="0">
                <a:solidFill>
                  <a:srgbClr val="FF0000"/>
                </a:solidFill>
              </a:rPr>
              <a:t>￥</a:t>
            </a:r>
            <a:r>
              <a:rPr lang="en-US" altLang="ja-JP" sz="6500" i="1" dirty="0">
                <a:solidFill>
                  <a:srgbClr val="FF0000"/>
                </a:solidFill>
              </a:rPr>
              <a:t>1.459.006</a:t>
            </a:r>
            <a:r>
              <a:rPr lang="ja-JP" altLang="en-US" sz="6500" dirty="0">
                <a:solidFill>
                  <a:srgbClr val="FF0000"/>
                </a:solidFill>
              </a:rPr>
              <a:t>　　</a:t>
            </a:r>
            <a:r>
              <a:rPr lang="ja-JP" altLang="en-US" sz="6500" dirty="0">
                <a:solidFill>
                  <a:schemeClr val="bg1"/>
                </a:solidFill>
              </a:rPr>
              <a:t>個数</a:t>
            </a:r>
            <a:r>
              <a:rPr lang="en-US" altLang="ja-JP" sz="6500" i="1" dirty="0">
                <a:solidFill>
                  <a:srgbClr val="FF0000"/>
                </a:solidFill>
              </a:rPr>
              <a:t>394</a:t>
            </a:r>
            <a:r>
              <a:rPr lang="ja-JP" altLang="en-US" sz="6500" dirty="0">
                <a:solidFill>
                  <a:srgbClr val="FEF808"/>
                </a:solidFill>
              </a:rPr>
              <a:t>　　　</a:t>
            </a:r>
            <a:endParaRPr lang="en-US" altLang="ja-JP" sz="6500" dirty="0">
              <a:solidFill>
                <a:srgbClr val="FEF808"/>
              </a:solidFill>
            </a:endParaRPr>
          </a:p>
          <a:p>
            <a:pPr algn="l"/>
            <a:endParaRPr lang="en-US" altLang="ja-JP" sz="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434934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6BA9E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53831AC2-C48F-9E1F-F130-82910882FFE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45CF8C5F-8760-BE1D-482E-30CA2C97F6B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855640" y="-171400"/>
            <a:ext cx="6333630" cy="1152128"/>
          </a:xfrm>
        </p:spPr>
        <p:txBody>
          <a:bodyPr>
            <a:normAutofit/>
          </a:bodyPr>
          <a:lstStyle/>
          <a:p>
            <a:pPr algn="ctr"/>
            <a:r>
              <a:rPr kumimoji="1" lang="ja-JP" altLang="en-US" dirty="0">
                <a:solidFill>
                  <a:srgbClr val="FFC000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テーマ</a:t>
            </a:r>
            <a:r>
              <a:rPr kumimoji="1" lang="ja-JP" altLang="en-US" dirty="0">
                <a:solidFill>
                  <a:schemeClr val="bg1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の絞り込み</a:t>
            </a:r>
          </a:p>
        </p:txBody>
      </p:sp>
      <p:sp>
        <p:nvSpPr>
          <p:cNvPr id="3" name="字幕 2">
            <a:extLst>
              <a:ext uri="{FF2B5EF4-FFF2-40B4-BE49-F238E27FC236}">
                <a16:creationId xmlns:a16="http://schemas.microsoft.com/office/drawing/2014/main" id="{02B720F1-4813-5DE7-123D-71CE0D9F81A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1795" y="1340768"/>
            <a:ext cx="12169352" cy="5517231"/>
          </a:xfrm>
        </p:spPr>
        <p:txBody>
          <a:bodyPr>
            <a:normAutofit fontScale="85000" lnSpcReduction="20000"/>
          </a:bodyPr>
          <a:lstStyle/>
          <a:p>
            <a:pPr algn="l"/>
            <a:r>
              <a:rPr lang="ja-JP" altLang="en-US" sz="3200" dirty="0">
                <a:solidFill>
                  <a:schemeClr val="bg1"/>
                </a:solidFill>
              </a:rPr>
              <a:t>「ゴミ不良の低減」のテーマにしても種類、要因が多いので一部に絞り込み対策を立てよう！</a:t>
            </a:r>
            <a:endParaRPr lang="en-US" altLang="ja-JP" sz="3200" dirty="0">
              <a:solidFill>
                <a:schemeClr val="bg1"/>
              </a:solidFill>
            </a:endParaRPr>
          </a:p>
          <a:p>
            <a:pPr algn="l"/>
            <a:endParaRPr lang="en-US" altLang="ja-JP" sz="200" dirty="0">
              <a:solidFill>
                <a:schemeClr val="bg1"/>
              </a:solidFill>
            </a:endParaRPr>
          </a:p>
          <a:p>
            <a:pPr algn="l"/>
            <a:r>
              <a:rPr lang="ja-JP" altLang="en-US" sz="3200" dirty="0">
                <a:solidFill>
                  <a:schemeClr val="bg1"/>
                </a:solidFill>
              </a:rPr>
              <a:t>どのようなゴミ不良が多いか？　</a:t>
            </a:r>
            <a:endParaRPr lang="en-US" altLang="ja-JP" sz="3600" dirty="0">
              <a:solidFill>
                <a:schemeClr val="bg1"/>
              </a:solidFill>
            </a:endParaRPr>
          </a:p>
          <a:p>
            <a:pPr algn="l"/>
            <a:r>
              <a:rPr lang="ja-JP" altLang="en-US" sz="3600" dirty="0">
                <a:solidFill>
                  <a:schemeClr val="bg1"/>
                </a:solidFill>
                <a:latin typeface="+mn-ea"/>
              </a:rPr>
              <a:t>・</a:t>
            </a:r>
            <a:r>
              <a:rPr lang="en-US" altLang="ja-JP" sz="3600" dirty="0">
                <a:solidFill>
                  <a:schemeClr val="bg1"/>
                </a:solidFill>
                <a:latin typeface="+mn-ea"/>
              </a:rPr>
              <a:t>14</a:t>
            </a:r>
            <a:r>
              <a:rPr lang="ja-JP" altLang="en-US" sz="3600" dirty="0">
                <a:solidFill>
                  <a:schemeClr val="bg1"/>
                </a:solidFill>
                <a:latin typeface="+mn-ea"/>
              </a:rPr>
              <a:t>期データによると</a:t>
            </a:r>
            <a:endParaRPr lang="en-US" altLang="ja-JP" sz="3600" dirty="0">
              <a:solidFill>
                <a:schemeClr val="bg1"/>
              </a:solidFill>
              <a:latin typeface="+mn-ea"/>
            </a:endParaRPr>
          </a:p>
          <a:p>
            <a:pPr algn="l"/>
            <a:r>
              <a:rPr lang="ja-JP" altLang="en-US" sz="3600" dirty="0">
                <a:solidFill>
                  <a:schemeClr val="bg1"/>
                </a:solidFill>
                <a:latin typeface="+mn-ea"/>
              </a:rPr>
              <a:t>　　　　</a:t>
            </a:r>
            <a:r>
              <a:rPr lang="ja-JP" altLang="en-US" sz="3600" u="sng" dirty="0">
                <a:solidFill>
                  <a:srgbClr val="CC3300"/>
                </a:solidFill>
                <a:latin typeface="+mn-ea"/>
              </a:rPr>
              <a:t>木くず</a:t>
            </a:r>
            <a:r>
              <a:rPr lang="ja-JP" altLang="en-US" sz="3600" dirty="0">
                <a:solidFill>
                  <a:srgbClr val="CC3300"/>
                </a:solidFill>
                <a:latin typeface="+mn-ea"/>
              </a:rPr>
              <a:t>、</a:t>
            </a:r>
            <a:r>
              <a:rPr lang="ja-JP" altLang="en-US" sz="3600" u="sng" dirty="0">
                <a:solidFill>
                  <a:srgbClr val="CC3300"/>
                </a:solidFill>
                <a:latin typeface="+mn-ea"/>
              </a:rPr>
              <a:t>鉄粉</a:t>
            </a:r>
            <a:r>
              <a:rPr lang="ja-JP" altLang="en-US" sz="3600" dirty="0">
                <a:solidFill>
                  <a:srgbClr val="CC3300"/>
                </a:solidFill>
                <a:latin typeface="+mn-ea"/>
              </a:rPr>
              <a:t>、</a:t>
            </a:r>
            <a:r>
              <a:rPr lang="ja-JP" altLang="en-US" sz="3600" u="sng" dirty="0">
                <a:solidFill>
                  <a:srgbClr val="CC3300"/>
                </a:solidFill>
                <a:latin typeface="+mn-ea"/>
              </a:rPr>
              <a:t>材料切り粉</a:t>
            </a:r>
            <a:r>
              <a:rPr lang="ja-JP" altLang="en-US" sz="3600" dirty="0">
                <a:solidFill>
                  <a:schemeClr val="bg1"/>
                </a:solidFill>
                <a:latin typeface="+mn-ea"/>
              </a:rPr>
              <a:t>が</a:t>
            </a:r>
            <a:r>
              <a:rPr lang="en-US" altLang="ja-JP" sz="3600" dirty="0">
                <a:solidFill>
                  <a:schemeClr val="bg1"/>
                </a:solidFill>
                <a:latin typeface="+mn-ea"/>
              </a:rPr>
              <a:t>4</a:t>
            </a:r>
            <a:r>
              <a:rPr lang="ja-JP" altLang="en-US" sz="3600" dirty="0">
                <a:solidFill>
                  <a:schemeClr val="bg1"/>
                </a:solidFill>
                <a:latin typeface="+mn-ea"/>
              </a:rPr>
              <a:t>割占めている。</a:t>
            </a:r>
            <a:endParaRPr lang="en-US" altLang="ja-JP" sz="3600" dirty="0">
              <a:solidFill>
                <a:schemeClr val="bg1"/>
              </a:solidFill>
              <a:latin typeface="+mn-ea"/>
            </a:endParaRPr>
          </a:p>
          <a:p>
            <a:pPr algn="l"/>
            <a:endParaRPr lang="en-US" altLang="ja-JP" sz="3600" dirty="0">
              <a:solidFill>
                <a:schemeClr val="bg1"/>
              </a:solidFill>
              <a:latin typeface="+mn-ea"/>
            </a:endParaRPr>
          </a:p>
          <a:p>
            <a:pPr algn="l"/>
            <a:r>
              <a:rPr lang="ja-JP" altLang="en-US" sz="3600" dirty="0">
                <a:solidFill>
                  <a:schemeClr val="bg1"/>
                </a:solidFill>
                <a:latin typeface="+mn-ea"/>
              </a:rPr>
              <a:t>中でも内村</a:t>
            </a:r>
            <a:r>
              <a:rPr lang="en-US" altLang="ja-JP" sz="3600" dirty="0">
                <a:solidFill>
                  <a:schemeClr val="bg1"/>
                </a:solidFill>
                <a:latin typeface="+mn-ea"/>
              </a:rPr>
              <a:t>PE</a:t>
            </a:r>
            <a:r>
              <a:rPr lang="ja-JP" altLang="en-US" sz="3600" dirty="0">
                <a:solidFill>
                  <a:schemeClr val="bg1"/>
                </a:solidFill>
                <a:latin typeface="+mn-ea"/>
              </a:rPr>
              <a:t>シリーズがこのゴミ内容がほとんど！</a:t>
            </a:r>
            <a:endParaRPr lang="en-US" altLang="ja-JP" sz="3600" dirty="0">
              <a:solidFill>
                <a:schemeClr val="bg1"/>
              </a:solidFill>
              <a:latin typeface="+mn-ea"/>
            </a:endParaRPr>
          </a:p>
          <a:p>
            <a:pPr algn="l"/>
            <a:r>
              <a:rPr lang="ja-JP" altLang="en-US" sz="3600" dirty="0">
                <a:solidFill>
                  <a:schemeClr val="bg1"/>
                </a:solidFill>
                <a:latin typeface="+mn-ea"/>
              </a:rPr>
              <a:t>　　　　</a:t>
            </a:r>
            <a:r>
              <a:rPr lang="ja-JP" altLang="en-US" sz="3600" dirty="0">
                <a:solidFill>
                  <a:srgbClr val="CC3300"/>
                </a:solidFill>
                <a:latin typeface="+mn-ea"/>
              </a:rPr>
              <a:t>全てが表面ゴミ</a:t>
            </a:r>
            <a:r>
              <a:rPr lang="ja-JP" altLang="en-US" sz="3600" dirty="0">
                <a:solidFill>
                  <a:schemeClr val="bg1"/>
                </a:solidFill>
                <a:latin typeface="+mn-ea"/>
              </a:rPr>
              <a:t>。　　　　　　なので、、、、</a:t>
            </a:r>
            <a:endParaRPr lang="en-US" altLang="ja-JP" sz="3600" dirty="0">
              <a:solidFill>
                <a:schemeClr val="bg1"/>
              </a:solidFill>
              <a:latin typeface="+mn-ea"/>
            </a:endParaRPr>
          </a:p>
          <a:p>
            <a:pPr algn="l"/>
            <a:r>
              <a:rPr lang="ja-JP" altLang="en-US" sz="3600" b="1" dirty="0">
                <a:solidFill>
                  <a:schemeClr val="bg1"/>
                </a:solidFill>
              </a:rPr>
              <a:t>　　　　　　　　　　　　　　　　　　　　　</a:t>
            </a:r>
            <a:r>
              <a:rPr lang="ja-JP" altLang="en-US" sz="4700" b="1" dirty="0">
                <a:solidFill>
                  <a:schemeClr val="bg1"/>
                </a:solidFill>
              </a:rPr>
              <a:t>↓</a:t>
            </a:r>
            <a:endParaRPr lang="en-US" altLang="ja-JP" sz="3600" b="1" dirty="0">
              <a:solidFill>
                <a:schemeClr val="bg1"/>
              </a:solidFill>
            </a:endParaRPr>
          </a:p>
          <a:p>
            <a:pPr algn="l"/>
            <a:endParaRPr lang="en-US" altLang="ja-JP" sz="3600" dirty="0">
              <a:solidFill>
                <a:schemeClr val="bg1"/>
              </a:solidFill>
            </a:endParaRPr>
          </a:p>
          <a:p>
            <a:pPr algn="l"/>
            <a:r>
              <a:rPr lang="en-US" altLang="ja-JP" sz="800" dirty="0">
                <a:solidFill>
                  <a:schemeClr val="bg1"/>
                </a:solidFill>
              </a:rPr>
              <a:t> </a:t>
            </a:r>
            <a:endParaRPr lang="en-US" altLang="ja-JP" sz="4000" dirty="0">
              <a:solidFill>
                <a:schemeClr val="bg1"/>
              </a:solidFill>
            </a:endParaRPr>
          </a:p>
          <a:p>
            <a:pPr algn="l"/>
            <a:r>
              <a:rPr lang="ja-JP" altLang="en-US" sz="700" dirty="0">
                <a:solidFill>
                  <a:schemeClr val="bg1"/>
                </a:solidFill>
              </a:rPr>
              <a:t>４</a:t>
            </a:r>
            <a:endParaRPr lang="en-US" altLang="ja-JP" sz="700" dirty="0">
              <a:solidFill>
                <a:schemeClr val="bg1"/>
              </a:solidFill>
            </a:endParaRPr>
          </a:p>
        </p:txBody>
      </p:sp>
      <p:sp>
        <p:nvSpPr>
          <p:cNvPr id="5" name="字幕 2">
            <a:extLst>
              <a:ext uri="{FF2B5EF4-FFF2-40B4-BE49-F238E27FC236}">
                <a16:creationId xmlns:a16="http://schemas.microsoft.com/office/drawing/2014/main" id="{7667342C-A108-4911-CD3E-B7BC593D3A57}"/>
              </a:ext>
            </a:extLst>
          </p:cNvPr>
          <p:cNvSpPr txBox="1">
            <a:spLocks/>
          </p:cNvSpPr>
          <p:nvPr/>
        </p:nvSpPr>
        <p:spPr>
          <a:xfrm>
            <a:off x="-176142" y="6065910"/>
            <a:ext cx="12368142" cy="1152129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25000" lnSpcReduction="20000"/>
          </a:bodyPr>
          <a:lstStyle>
            <a:lvl1pPr marL="0" indent="0" algn="r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None/>
              <a:defRPr kumimoji="1" sz="1800" kern="1200" cap="all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None/>
              <a:defRPr kumimoji="1" sz="16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None/>
              <a:defRPr kumimoji="1"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None/>
              <a:defRPr kumimoji="1" sz="12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None/>
              <a:defRPr kumimoji="1" sz="12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None/>
              <a:defRPr kumimoji="1" sz="12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None/>
              <a:defRPr kumimoji="1" sz="12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None/>
              <a:defRPr kumimoji="1" sz="12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None/>
              <a:defRPr kumimoji="1" sz="12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ja-JP" altLang="en-US" sz="16000" b="1" i="1" u="sng" dirty="0">
                <a:solidFill>
                  <a:srgbClr val="0070C0"/>
                </a:solidFill>
              </a:rPr>
              <a:t>「</a:t>
            </a:r>
            <a:r>
              <a:rPr lang="ja-JP" altLang="en-US" sz="14400" b="1" i="1" u="sng" dirty="0">
                <a:solidFill>
                  <a:schemeClr val="bg2">
                    <a:lumMod val="60000"/>
                    <a:lumOff val="40000"/>
                  </a:schemeClr>
                </a:solidFill>
              </a:rPr>
              <a:t>上真空</a:t>
            </a:r>
            <a:r>
              <a:rPr lang="en-US" altLang="ja-JP" sz="14400" b="1" i="1" u="sng" dirty="0">
                <a:solidFill>
                  <a:schemeClr val="bg2">
                    <a:lumMod val="60000"/>
                    <a:lumOff val="40000"/>
                  </a:schemeClr>
                </a:solidFill>
              </a:rPr>
              <a:t>BOX </a:t>
            </a:r>
            <a:r>
              <a:rPr lang="ja-JP" altLang="en-US" sz="14400" b="1" i="1" u="sng" dirty="0">
                <a:solidFill>
                  <a:schemeClr val="bg2">
                    <a:lumMod val="60000"/>
                    <a:lumOff val="40000"/>
                  </a:schemeClr>
                </a:solidFill>
              </a:rPr>
              <a:t>使用の内村製品を中心にゴミ不良改善に決定！</a:t>
            </a:r>
            <a:r>
              <a:rPr lang="ja-JP" altLang="en-US" sz="16000" b="1" i="1" u="sng" dirty="0">
                <a:solidFill>
                  <a:schemeClr val="bg2">
                    <a:lumMod val="60000"/>
                    <a:lumOff val="40000"/>
                  </a:schemeClr>
                </a:solidFill>
              </a:rPr>
              <a:t>」</a:t>
            </a:r>
            <a:endParaRPr lang="en-US" altLang="ja-JP" sz="14400" b="1" i="1" u="sng" dirty="0">
              <a:solidFill>
                <a:schemeClr val="bg2">
                  <a:lumMod val="60000"/>
                  <a:lumOff val="40000"/>
                </a:schemeClr>
              </a:solidFill>
            </a:endParaRPr>
          </a:p>
          <a:p>
            <a:pPr algn="ctr"/>
            <a:endParaRPr lang="en-US" altLang="ja-JP" sz="1200" b="1" u="sng" dirty="0">
              <a:solidFill>
                <a:schemeClr val="bg2">
                  <a:lumMod val="60000"/>
                  <a:lumOff val="40000"/>
                </a:schemeClr>
              </a:solidFill>
            </a:endParaRPr>
          </a:p>
          <a:p>
            <a:pPr algn="ctr"/>
            <a:endParaRPr lang="en-US" altLang="ja-JP" sz="1400" dirty="0">
              <a:solidFill>
                <a:schemeClr val="bg1"/>
              </a:solidFill>
            </a:endParaRPr>
          </a:p>
          <a:p>
            <a:pPr algn="ctr"/>
            <a:r>
              <a:rPr lang="en-US" altLang="ja-JP" sz="400" dirty="0">
                <a:solidFill>
                  <a:schemeClr val="bg1"/>
                </a:solidFill>
              </a:rPr>
              <a:t> </a:t>
            </a:r>
            <a:endParaRPr lang="en-US" altLang="ja-JP" sz="1400" dirty="0">
              <a:solidFill>
                <a:schemeClr val="bg1"/>
              </a:solidFill>
            </a:endParaRPr>
          </a:p>
          <a:p>
            <a:pPr algn="ctr"/>
            <a:r>
              <a:rPr lang="ja-JP" altLang="en-US" sz="400" dirty="0">
                <a:solidFill>
                  <a:schemeClr val="bg1"/>
                </a:solidFill>
              </a:rPr>
              <a:t>４</a:t>
            </a:r>
            <a:endParaRPr lang="en-US" altLang="ja-JP" sz="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88877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6BA9E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DB81DA1B-25D2-FF50-F22D-499A071EC13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8191FC6F-C8D5-6FE6-DC1E-6693BDD7294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567608" y="188640"/>
            <a:ext cx="6333630" cy="936104"/>
          </a:xfrm>
        </p:spPr>
        <p:txBody>
          <a:bodyPr>
            <a:normAutofit/>
          </a:bodyPr>
          <a:lstStyle/>
          <a:p>
            <a:pPr algn="ctr"/>
            <a:r>
              <a:rPr lang="ja-JP" altLang="en-US" dirty="0">
                <a:solidFill>
                  <a:schemeClr val="bg1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目標設定</a:t>
            </a:r>
            <a:endParaRPr kumimoji="1" lang="ja-JP" altLang="en-US" dirty="0">
              <a:solidFill>
                <a:schemeClr val="bg1"/>
              </a:solidFill>
              <a:latin typeface="HGP創英角ﾎﾟｯﾌﾟ体" panose="040B0A00000000000000" pitchFamily="50" charset="-128"/>
              <a:ea typeface="HGP創英角ﾎﾟｯﾌﾟ体" panose="040B0A00000000000000" pitchFamily="50" charset="-128"/>
            </a:endParaRPr>
          </a:p>
        </p:txBody>
      </p:sp>
      <p:sp>
        <p:nvSpPr>
          <p:cNvPr id="8" name="字幕 2">
            <a:extLst>
              <a:ext uri="{FF2B5EF4-FFF2-40B4-BE49-F238E27FC236}">
                <a16:creationId xmlns:a16="http://schemas.microsoft.com/office/drawing/2014/main" id="{A878C65A-5887-8A79-C4DF-1284E1F1C5D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59496" y="1504238"/>
            <a:ext cx="11305256" cy="1224136"/>
          </a:xfrm>
        </p:spPr>
        <p:txBody>
          <a:bodyPr>
            <a:normAutofit lnSpcReduction="10000"/>
          </a:bodyPr>
          <a:lstStyle/>
          <a:p>
            <a:pPr algn="ctr"/>
            <a:r>
              <a:rPr lang="ja-JP" altLang="en-US" sz="3200" dirty="0">
                <a:solidFill>
                  <a:schemeClr val="bg1"/>
                </a:solidFill>
              </a:rPr>
              <a:t>　</a:t>
            </a:r>
            <a:endParaRPr lang="en-US" altLang="ja-JP" sz="3200" dirty="0">
              <a:solidFill>
                <a:schemeClr val="bg1"/>
              </a:solidFill>
            </a:endParaRPr>
          </a:p>
          <a:p>
            <a:pPr algn="ctr"/>
            <a:r>
              <a:rPr lang="ja-JP" altLang="en-US" sz="3200" dirty="0">
                <a:solidFill>
                  <a:schemeClr val="bg1"/>
                </a:solidFill>
              </a:rPr>
              <a:t>　　</a:t>
            </a:r>
            <a:endParaRPr lang="en-US" altLang="ja-JP" sz="3200" dirty="0">
              <a:solidFill>
                <a:schemeClr val="bg1"/>
              </a:solidFill>
            </a:endParaRPr>
          </a:p>
          <a:p>
            <a:pPr algn="ctr"/>
            <a:endParaRPr lang="en-US" altLang="ja-JP" sz="800" dirty="0">
              <a:solidFill>
                <a:schemeClr val="bg1"/>
              </a:solidFill>
            </a:endParaRPr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DAF59D0F-24BF-D2FE-A83B-2809196C67F8}"/>
              </a:ext>
            </a:extLst>
          </p:cNvPr>
          <p:cNvSpPr txBox="1"/>
          <p:nvPr/>
        </p:nvSpPr>
        <p:spPr>
          <a:xfrm>
            <a:off x="886744" y="3575629"/>
            <a:ext cx="11305256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6600" b="1" dirty="0">
                <a:solidFill>
                  <a:schemeClr val="bg1"/>
                </a:solidFill>
              </a:rPr>
              <a:t>内村製品のゴミ不良</a:t>
            </a:r>
            <a:r>
              <a:rPr kumimoji="1" lang="en-US" altLang="ja-JP" sz="6600" b="1" dirty="0">
                <a:solidFill>
                  <a:schemeClr val="bg1"/>
                </a:solidFill>
              </a:rPr>
              <a:t>30</a:t>
            </a:r>
            <a:r>
              <a:rPr kumimoji="1" lang="ja-JP" altLang="en-US" sz="6600" b="1" dirty="0">
                <a:solidFill>
                  <a:schemeClr val="bg1"/>
                </a:solidFill>
              </a:rPr>
              <a:t>％低減</a:t>
            </a: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6863A0F4-C761-E8F1-0624-0C9BD55EFDB5}"/>
              </a:ext>
            </a:extLst>
          </p:cNvPr>
          <p:cNvSpPr txBox="1"/>
          <p:nvPr/>
        </p:nvSpPr>
        <p:spPr>
          <a:xfrm>
            <a:off x="983432" y="1504238"/>
            <a:ext cx="10657184" cy="20005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3600" dirty="0">
                <a:solidFill>
                  <a:schemeClr val="bg1"/>
                </a:solidFill>
              </a:rPr>
              <a:t>１４期内村製品ゴミ不良</a:t>
            </a:r>
            <a:endParaRPr kumimoji="1" lang="en-US" altLang="ja-JP" sz="3600" dirty="0">
              <a:solidFill>
                <a:schemeClr val="bg1"/>
              </a:solidFill>
            </a:endParaRPr>
          </a:p>
          <a:p>
            <a:r>
              <a:rPr kumimoji="1" lang="ja-JP" altLang="en-US" sz="3600" dirty="0">
                <a:solidFill>
                  <a:schemeClr val="bg1"/>
                </a:solidFill>
              </a:rPr>
              <a:t>　　　　　　　　　　　</a:t>
            </a:r>
            <a:r>
              <a:rPr kumimoji="1" lang="ja-JP" altLang="en-US" sz="4400" dirty="0">
                <a:solidFill>
                  <a:srgbClr val="FF0000"/>
                </a:solidFill>
              </a:rPr>
              <a:t>￥</a:t>
            </a:r>
            <a:r>
              <a:rPr kumimoji="1" lang="en-US" altLang="ja-JP" sz="4400" dirty="0">
                <a:solidFill>
                  <a:srgbClr val="FF0000"/>
                </a:solidFill>
              </a:rPr>
              <a:t>187</a:t>
            </a:r>
            <a:r>
              <a:rPr kumimoji="1" lang="ja-JP" altLang="en-US" sz="4400" dirty="0">
                <a:solidFill>
                  <a:srgbClr val="FF0000"/>
                </a:solidFill>
              </a:rPr>
              <a:t>，</a:t>
            </a:r>
            <a:r>
              <a:rPr kumimoji="1" lang="en-US" altLang="ja-JP" sz="4400" dirty="0">
                <a:solidFill>
                  <a:srgbClr val="FF0000"/>
                </a:solidFill>
              </a:rPr>
              <a:t>506</a:t>
            </a:r>
          </a:p>
          <a:p>
            <a:r>
              <a:rPr kumimoji="1" lang="ja-JP" altLang="en-US" sz="4400" dirty="0">
                <a:solidFill>
                  <a:schemeClr val="bg1"/>
                </a:solidFill>
              </a:rPr>
              <a:t>　　　　　　　　　　　　　↓</a:t>
            </a:r>
            <a:endParaRPr kumimoji="1" lang="ja-JP" altLang="en-US" sz="3600" dirty="0">
              <a:solidFill>
                <a:schemeClr val="bg1"/>
              </a:solidFill>
            </a:endParaRPr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F22AE99A-9168-FE80-547E-28C3BEA8AF5C}"/>
              </a:ext>
            </a:extLst>
          </p:cNvPr>
          <p:cNvSpPr txBox="1"/>
          <p:nvPr/>
        </p:nvSpPr>
        <p:spPr>
          <a:xfrm>
            <a:off x="767408" y="4817777"/>
            <a:ext cx="1065718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3600" dirty="0">
                <a:solidFill>
                  <a:schemeClr val="bg1"/>
                </a:solidFill>
              </a:rPr>
              <a:t>　　　　　　　　　</a:t>
            </a:r>
            <a:r>
              <a:rPr kumimoji="1" lang="ja-JP" altLang="en-US" sz="4800" dirty="0">
                <a:solidFill>
                  <a:schemeClr val="bg1"/>
                </a:solidFill>
              </a:rPr>
              <a:t>目標金額</a:t>
            </a:r>
            <a:r>
              <a:rPr kumimoji="1" lang="ja-JP" altLang="en-US" sz="4800" dirty="0">
                <a:solidFill>
                  <a:schemeClr val="accent2">
                    <a:lumMod val="75000"/>
                  </a:schemeClr>
                </a:solidFill>
              </a:rPr>
              <a:t>￥</a:t>
            </a:r>
            <a:r>
              <a:rPr kumimoji="1" lang="en-US" altLang="ja-JP" sz="4800" dirty="0">
                <a:solidFill>
                  <a:schemeClr val="accent2">
                    <a:lumMod val="75000"/>
                  </a:schemeClr>
                </a:solidFill>
              </a:rPr>
              <a:t>131</a:t>
            </a:r>
            <a:r>
              <a:rPr kumimoji="1" lang="ja-JP" altLang="en-US" sz="4800" dirty="0">
                <a:solidFill>
                  <a:schemeClr val="accent2">
                    <a:lumMod val="75000"/>
                  </a:schemeClr>
                </a:solidFill>
              </a:rPr>
              <a:t>，</a:t>
            </a:r>
            <a:r>
              <a:rPr kumimoji="1" lang="en-US" altLang="ja-JP" sz="4800" dirty="0">
                <a:solidFill>
                  <a:schemeClr val="accent2">
                    <a:lumMod val="75000"/>
                  </a:schemeClr>
                </a:solidFill>
              </a:rPr>
              <a:t>000</a:t>
            </a:r>
            <a:endParaRPr kumimoji="1" lang="en-US" altLang="ja-JP" sz="3600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430667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6BA9E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0A9974F9-4586-0E00-117E-33244B31505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099836B8-D55C-18DC-CE3B-D7E7EA076D0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567608" y="188640"/>
            <a:ext cx="6333630" cy="936104"/>
          </a:xfrm>
        </p:spPr>
        <p:txBody>
          <a:bodyPr>
            <a:normAutofit/>
          </a:bodyPr>
          <a:lstStyle/>
          <a:p>
            <a:pPr algn="ctr"/>
            <a:r>
              <a:rPr kumimoji="1" lang="ja-JP" altLang="en-US" dirty="0">
                <a:solidFill>
                  <a:schemeClr val="bg1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対策案</a:t>
            </a:r>
          </a:p>
        </p:txBody>
      </p:sp>
      <p:sp>
        <p:nvSpPr>
          <p:cNvPr id="8" name="字幕 2">
            <a:extLst>
              <a:ext uri="{FF2B5EF4-FFF2-40B4-BE49-F238E27FC236}">
                <a16:creationId xmlns:a16="http://schemas.microsoft.com/office/drawing/2014/main" id="{5A25D01F-6A31-EBDC-5917-E13E123E888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43372" y="1484784"/>
            <a:ext cx="11305256" cy="4608512"/>
          </a:xfrm>
        </p:spPr>
        <p:txBody>
          <a:bodyPr>
            <a:normAutofit/>
          </a:bodyPr>
          <a:lstStyle/>
          <a:p>
            <a:pPr algn="l"/>
            <a:r>
              <a:rPr lang="ja-JP" altLang="en-US" sz="3200" dirty="0">
                <a:solidFill>
                  <a:schemeClr val="bg1"/>
                </a:solidFill>
              </a:rPr>
              <a:t>①加熱後シートにゴミが落ちないように上真空</a:t>
            </a:r>
            <a:r>
              <a:rPr lang="en-US" altLang="ja-JP" sz="3200" dirty="0">
                <a:solidFill>
                  <a:schemeClr val="bg1"/>
                </a:solidFill>
              </a:rPr>
              <a:t>BOX</a:t>
            </a:r>
            <a:r>
              <a:rPr lang="ja-JP" altLang="en-US" sz="3200" dirty="0">
                <a:solidFill>
                  <a:schemeClr val="bg1"/>
                </a:solidFill>
              </a:rPr>
              <a:t>を保護</a:t>
            </a:r>
            <a:endParaRPr lang="en-US" altLang="ja-JP" sz="3200" dirty="0">
              <a:solidFill>
                <a:schemeClr val="bg1"/>
              </a:solidFill>
            </a:endParaRPr>
          </a:p>
          <a:p>
            <a:pPr algn="l"/>
            <a:r>
              <a:rPr lang="ja-JP" altLang="en-US" sz="3200" dirty="0">
                <a:solidFill>
                  <a:schemeClr val="bg1"/>
                </a:solidFill>
              </a:rPr>
              <a:t>　 する必要がある。</a:t>
            </a:r>
            <a:endParaRPr lang="en-US" altLang="ja-JP" sz="3200" dirty="0">
              <a:solidFill>
                <a:schemeClr val="bg1"/>
              </a:solidFill>
            </a:endParaRPr>
          </a:p>
          <a:p>
            <a:pPr algn="l"/>
            <a:r>
              <a:rPr lang="ja-JP" altLang="en-US" sz="3200" dirty="0">
                <a:solidFill>
                  <a:schemeClr val="bg1"/>
                </a:solidFill>
              </a:rPr>
              <a:t>②古いパッキンを使用している上真空</a:t>
            </a:r>
            <a:r>
              <a:rPr lang="en-US" altLang="ja-JP" sz="3200" dirty="0">
                <a:solidFill>
                  <a:schemeClr val="bg1"/>
                </a:solidFill>
              </a:rPr>
              <a:t>BOX</a:t>
            </a:r>
            <a:r>
              <a:rPr lang="ja-JP" altLang="en-US" sz="3200" dirty="0">
                <a:solidFill>
                  <a:schemeClr val="bg1"/>
                </a:solidFill>
              </a:rPr>
              <a:t>を今の耐久性の高い</a:t>
            </a:r>
            <a:endParaRPr lang="en-US" altLang="ja-JP" sz="3200" dirty="0">
              <a:solidFill>
                <a:schemeClr val="bg1"/>
              </a:solidFill>
            </a:endParaRPr>
          </a:p>
          <a:p>
            <a:pPr algn="l"/>
            <a:r>
              <a:rPr lang="ja-JP" altLang="en-US" sz="3200" dirty="0">
                <a:solidFill>
                  <a:schemeClr val="bg1"/>
                </a:solidFill>
              </a:rPr>
              <a:t>　 パッキンに交換。</a:t>
            </a:r>
            <a:endParaRPr lang="en-US" altLang="ja-JP" sz="3200" dirty="0">
              <a:solidFill>
                <a:schemeClr val="bg1"/>
              </a:solidFill>
            </a:endParaRPr>
          </a:p>
          <a:p>
            <a:pPr algn="l"/>
            <a:r>
              <a:rPr lang="ja-JP" altLang="en-US" sz="3200" dirty="0">
                <a:solidFill>
                  <a:schemeClr val="bg1"/>
                </a:solidFill>
              </a:rPr>
              <a:t>③予熱炉の清掃（炉の中でのゴミ付着を防ぐ）</a:t>
            </a:r>
            <a:endParaRPr lang="en-US" altLang="ja-JP" sz="3200" dirty="0">
              <a:solidFill>
                <a:schemeClr val="bg1"/>
              </a:solidFill>
            </a:endParaRPr>
          </a:p>
          <a:p>
            <a:pPr algn="l"/>
            <a:r>
              <a:rPr lang="ja-JP" altLang="en-US" sz="3200" dirty="0">
                <a:solidFill>
                  <a:schemeClr val="bg1"/>
                </a:solidFill>
              </a:rPr>
              <a:t>④上真空</a:t>
            </a:r>
            <a:r>
              <a:rPr lang="en-US" altLang="ja-JP" sz="3200" dirty="0">
                <a:solidFill>
                  <a:schemeClr val="bg1"/>
                </a:solidFill>
              </a:rPr>
              <a:t>BOX</a:t>
            </a:r>
            <a:r>
              <a:rPr lang="ja-JP" altLang="en-US" sz="3200" dirty="0">
                <a:solidFill>
                  <a:schemeClr val="bg1"/>
                </a:solidFill>
              </a:rPr>
              <a:t>のパッキンを取り外し式に変更する。　</a:t>
            </a:r>
            <a:endParaRPr lang="en-US" altLang="ja-JP" sz="3200" dirty="0">
              <a:solidFill>
                <a:schemeClr val="bg1"/>
              </a:solidFill>
            </a:endParaRPr>
          </a:p>
          <a:p>
            <a:pPr algn="l"/>
            <a:r>
              <a:rPr lang="ja-JP" altLang="en-US" sz="3200" dirty="0">
                <a:solidFill>
                  <a:schemeClr val="bg1"/>
                </a:solidFill>
              </a:rPr>
              <a:t>　　</a:t>
            </a:r>
            <a:endParaRPr lang="en-US" altLang="ja-JP" sz="3200" dirty="0">
              <a:solidFill>
                <a:schemeClr val="bg1"/>
              </a:solidFill>
            </a:endParaRPr>
          </a:p>
          <a:p>
            <a:pPr algn="l"/>
            <a:endParaRPr lang="en-US" altLang="ja-JP" sz="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241785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6BA9E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EC5D68E9-79D0-F509-5AAE-77880CB11AB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FD85634B-8351-89E1-8807-E2D89A063CF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711624" y="20961"/>
            <a:ext cx="6333630" cy="936104"/>
          </a:xfrm>
        </p:spPr>
        <p:txBody>
          <a:bodyPr>
            <a:normAutofit/>
          </a:bodyPr>
          <a:lstStyle/>
          <a:p>
            <a:pPr algn="ctr"/>
            <a:r>
              <a:rPr kumimoji="1" lang="ja-JP" altLang="en-US" dirty="0">
                <a:solidFill>
                  <a:schemeClr val="bg1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対策　実行</a:t>
            </a:r>
          </a:p>
        </p:txBody>
      </p:sp>
      <p:sp>
        <p:nvSpPr>
          <p:cNvPr id="8" name="字幕 2">
            <a:extLst>
              <a:ext uri="{FF2B5EF4-FFF2-40B4-BE49-F238E27FC236}">
                <a16:creationId xmlns:a16="http://schemas.microsoft.com/office/drawing/2014/main" id="{26FDF902-1893-C764-7707-751031513B3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79376" y="1556792"/>
            <a:ext cx="2844316" cy="648072"/>
          </a:xfrm>
        </p:spPr>
        <p:txBody>
          <a:bodyPr>
            <a:normAutofit fontScale="32500" lnSpcReduction="20000"/>
          </a:bodyPr>
          <a:lstStyle/>
          <a:p>
            <a:pPr algn="l"/>
            <a:endParaRPr lang="en-US" altLang="ja-JP" sz="3200" dirty="0">
              <a:solidFill>
                <a:schemeClr val="bg1"/>
              </a:solidFill>
            </a:endParaRPr>
          </a:p>
          <a:p>
            <a:pPr algn="l"/>
            <a:r>
              <a:rPr lang="ja-JP" altLang="en-US" sz="3200" dirty="0">
                <a:solidFill>
                  <a:schemeClr val="bg1"/>
                </a:solidFill>
              </a:rPr>
              <a:t>　　</a:t>
            </a:r>
            <a:endParaRPr lang="en-US" altLang="ja-JP" sz="3200" dirty="0">
              <a:solidFill>
                <a:schemeClr val="bg1"/>
              </a:solidFill>
            </a:endParaRPr>
          </a:p>
          <a:p>
            <a:pPr algn="l"/>
            <a:endParaRPr lang="en-US" altLang="ja-JP" sz="800" dirty="0">
              <a:solidFill>
                <a:schemeClr val="bg1"/>
              </a:solidFill>
            </a:endParaRPr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B48120CD-B69A-3E31-420A-65D2598DD00E}"/>
              </a:ext>
            </a:extLst>
          </p:cNvPr>
          <p:cNvSpPr txBox="1"/>
          <p:nvPr/>
        </p:nvSpPr>
        <p:spPr>
          <a:xfrm>
            <a:off x="1901534" y="1820143"/>
            <a:ext cx="18002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4400" dirty="0">
                <a:solidFill>
                  <a:schemeClr val="bg1"/>
                </a:solidFill>
              </a:rPr>
              <a:t>2</a:t>
            </a:r>
            <a:r>
              <a:rPr kumimoji="1" lang="ja-JP" altLang="en-US" sz="4400" dirty="0">
                <a:solidFill>
                  <a:schemeClr val="bg1"/>
                </a:solidFill>
              </a:rPr>
              <a:t>炉</a:t>
            </a: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30B9FC8B-A548-AEA1-88AD-C287F0347EFC}"/>
              </a:ext>
            </a:extLst>
          </p:cNvPr>
          <p:cNvSpPr txBox="1"/>
          <p:nvPr/>
        </p:nvSpPr>
        <p:spPr>
          <a:xfrm>
            <a:off x="8256240" y="1820142"/>
            <a:ext cx="18002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4400" dirty="0">
                <a:solidFill>
                  <a:schemeClr val="bg1"/>
                </a:solidFill>
              </a:rPr>
              <a:t>3</a:t>
            </a:r>
            <a:r>
              <a:rPr kumimoji="1" lang="ja-JP" altLang="en-US" sz="4400" dirty="0">
                <a:solidFill>
                  <a:schemeClr val="bg1"/>
                </a:solidFill>
              </a:rPr>
              <a:t>炉</a:t>
            </a:r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308EFA7E-D2D1-372D-19F0-7B253768EFD5}"/>
              </a:ext>
            </a:extLst>
          </p:cNvPr>
          <p:cNvSpPr txBox="1"/>
          <p:nvPr/>
        </p:nvSpPr>
        <p:spPr>
          <a:xfrm>
            <a:off x="4745850" y="1259212"/>
            <a:ext cx="288031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4400" dirty="0">
                <a:solidFill>
                  <a:schemeClr val="bg1"/>
                </a:solidFill>
              </a:rPr>
              <a:t>清掃前！</a:t>
            </a:r>
          </a:p>
        </p:txBody>
      </p:sp>
      <p:pic>
        <p:nvPicPr>
          <p:cNvPr id="4" name="図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4338" y="2636912"/>
            <a:ext cx="5340085" cy="4005063"/>
          </a:xfrm>
          <a:prstGeom prst="rect">
            <a:avLst/>
          </a:prstGeom>
        </p:spPr>
      </p:pic>
      <p:pic>
        <p:nvPicPr>
          <p:cNvPr id="9" name="図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86297" y="2678118"/>
            <a:ext cx="5340085" cy="4005064"/>
          </a:xfrm>
          <a:prstGeom prst="rect">
            <a:avLst/>
          </a:prstGeom>
        </p:spPr>
      </p:pic>
      <p:cxnSp>
        <p:nvCxnSpPr>
          <p:cNvPr id="11" name="直線矢印コネクタ 10"/>
          <p:cNvCxnSpPr/>
          <p:nvPr/>
        </p:nvCxnSpPr>
        <p:spPr>
          <a:xfrm flipH="1" flipV="1">
            <a:off x="6816080" y="5085184"/>
            <a:ext cx="257775" cy="504056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角丸四角形 13"/>
          <p:cNvSpPr/>
          <p:nvPr/>
        </p:nvSpPr>
        <p:spPr>
          <a:xfrm>
            <a:off x="6312024" y="5589240"/>
            <a:ext cx="2733230" cy="1021934"/>
          </a:xfrm>
          <a:prstGeom prst="roundRect">
            <a:avLst/>
          </a:prstGeom>
          <a:solidFill>
            <a:schemeClr val="tx1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kumimoji="1" lang="ja-JP" altLang="en-US" b="1" dirty="0">
                <a:solidFill>
                  <a:sysClr val="windowText" lastClr="000000"/>
                </a:solidFill>
              </a:rPr>
              <a:t>ダンボールクズが付きやすい。</a:t>
            </a:r>
          </a:p>
        </p:txBody>
      </p:sp>
      <p:sp>
        <p:nvSpPr>
          <p:cNvPr id="16" name="正方形/長方形 15"/>
          <p:cNvSpPr/>
          <p:nvPr/>
        </p:nvSpPr>
        <p:spPr>
          <a:xfrm>
            <a:off x="7083235" y="2589583"/>
            <a:ext cx="4146207" cy="576064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b="1" dirty="0">
                <a:solidFill>
                  <a:sysClr val="windowText" lastClr="000000"/>
                </a:solidFill>
              </a:rPr>
              <a:t>特に</a:t>
            </a:r>
            <a:r>
              <a:rPr kumimoji="1" lang="en-US" altLang="ja-JP" b="1" dirty="0">
                <a:solidFill>
                  <a:sysClr val="windowText" lastClr="000000"/>
                </a:solidFill>
              </a:rPr>
              <a:t>3</a:t>
            </a:r>
            <a:r>
              <a:rPr kumimoji="1" lang="ja-JP" altLang="en-US" b="1" dirty="0">
                <a:solidFill>
                  <a:sysClr val="windowText" lastClr="000000"/>
                </a:solidFill>
              </a:rPr>
              <a:t>炉は取り出し時にゴミが付く</a:t>
            </a:r>
          </a:p>
        </p:txBody>
      </p:sp>
    </p:spTree>
    <p:extLst>
      <p:ext uri="{BB962C8B-B14F-4D97-AF65-F5344CB8AC3E}">
        <p14:creationId xmlns:p14="http://schemas.microsoft.com/office/powerpoint/2010/main" val="2925915193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天空">
  <a:themeElements>
    <a:clrScheme name="天空">
      <a:dk1>
        <a:sysClr val="windowText" lastClr="000000"/>
      </a:dk1>
      <a:lt1>
        <a:sysClr val="window" lastClr="FFFFFF"/>
      </a:lt1>
      <a:dk2>
        <a:srgbClr val="18276C"/>
      </a:dk2>
      <a:lt2>
        <a:srgbClr val="EBEBEB"/>
      </a:lt2>
      <a:accent1>
        <a:srgbClr val="AC3EC1"/>
      </a:accent1>
      <a:accent2>
        <a:srgbClr val="477BD1"/>
      </a:accent2>
      <a:accent3>
        <a:srgbClr val="46B298"/>
      </a:accent3>
      <a:accent4>
        <a:srgbClr val="90BA4C"/>
      </a:accent4>
      <a:accent5>
        <a:srgbClr val="DD9D31"/>
      </a:accent5>
      <a:accent6>
        <a:srgbClr val="E25247"/>
      </a:accent6>
      <a:hlink>
        <a:srgbClr val="C573D2"/>
      </a:hlink>
      <a:folHlink>
        <a:srgbClr val="CCAEE8"/>
      </a:folHlink>
    </a:clrScheme>
    <a:fontScheme name="天空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天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lumMod val="110000"/>
              </a:schemeClr>
            </a:gs>
            <a:gs pos="100000">
              <a:schemeClr val="phClr">
                <a:tint val="82000"/>
                <a:alpha val="74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00000"/>
              </a:schemeClr>
            </a:gs>
            <a:gs pos="100000">
              <a:schemeClr val="phClr">
                <a:shade val="88000"/>
                <a:lumMod val="88000"/>
              </a:schemeClr>
            </a:gs>
          </a:gsLst>
          <a:lin ang="5400000" scaled="1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5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38100" h="127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shade val="96000"/>
                <a:hueMod val="100000"/>
                <a:satMod val="180000"/>
                <a:lumMod val="110000"/>
              </a:schemeClr>
            </a:gs>
            <a:gs pos="100000">
              <a:schemeClr val="phClr">
                <a:shade val="96000"/>
                <a:satMod val="160000"/>
                <a:lumMod val="100000"/>
              </a:schemeClr>
            </a:gs>
          </a:gsLst>
          <a:lin ang="4740000" scaled="1"/>
        </a:gradFill>
        <a:blipFill>
          <a:blip xmlns:r="http://schemas.openxmlformats.org/officeDocument/2006/relationships" r:embed="rId1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elestial" id="{C4BB2A3D-0E93-4C5F-B0D2-9D3FCE089CC5}" vid="{42E5908D-19A2-46FD-89FA-638B126129EF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TM03457452[[fn=天空]]</Template>
  <TotalTime>848</TotalTime>
  <Words>719</Words>
  <Application>Microsoft Office PowerPoint</Application>
  <PresentationFormat>ワイド画面</PresentationFormat>
  <Paragraphs>150</Paragraphs>
  <Slides>16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7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16</vt:i4>
      </vt:variant>
    </vt:vector>
  </HeadingPairs>
  <TitlesOfParts>
    <vt:vector size="24" baseType="lpstr">
      <vt:lpstr>BIZ UDPゴシック</vt:lpstr>
      <vt:lpstr>BIZ UDP明朝 Medium</vt:lpstr>
      <vt:lpstr>HGP創英角ﾎﾟｯﾌﾟ体</vt:lpstr>
      <vt:lpstr>游ゴシック</vt:lpstr>
      <vt:lpstr>Arial</vt:lpstr>
      <vt:lpstr>Calibri</vt:lpstr>
      <vt:lpstr>Calibri Light</vt:lpstr>
      <vt:lpstr>天空</vt:lpstr>
      <vt:lpstr>   それ採用！ </vt:lpstr>
      <vt:lpstr>   役割分担</vt:lpstr>
      <vt:lpstr>   テーマの候補</vt:lpstr>
      <vt:lpstr>   テーマの決定</vt:lpstr>
      <vt:lpstr>現状把握</vt:lpstr>
      <vt:lpstr>テーマの絞り込み</vt:lpstr>
      <vt:lpstr>目標設定</vt:lpstr>
      <vt:lpstr>対策案</vt:lpstr>
      <vt:lpstr>対策　実行</vt:lpstr>
      <vt:lpstr>対策　実行</vt:lpstr>
      <vt:lpstr>対策　実行</vt:lpstr>
      <vt:lpstr>対策　実行</vt:lpstr>
      <vt:lpstr>対策　実行</vt:lpstr>
      <vt:lpstr>対策　実行</vt:lpstr>
      <vt:lpstr>効果</vt:lpstr>
      <vt:lpstr>効果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５Ｓ活動実施内容　(第一製造課)</dc:title>
  <dc:creator>sec1-2</dc:creator>
  <cp:lastModifiedBy>成型工程 大吉</cp:lastModifiedBy>
  <cp:revision>84</cp:revision>
  <dcterms:created xsi:type="dcterms:W3CDTF">2018-06-14T11:20:39Z</dcterms:created>
  <dcterms:modified xsi:type="dcterms:W3CDTF">2025-04-19T04:12:44Z</dcterms:modified>
</cp:coreProperties>
</file>